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83"/>
  </p:notesMasterIdLst>
  <p:handoutMasterIdLst>
    <p:handoutMasterId r:id="rId84"/>
  </p:handoutMasterIdLst>
  <p:sldIdLst>
    <p:sldId id="264" r:id="rId5"/>
    <p:sldId id="333" r:id="rId6"/>
    <p:sldId id="301" r:id="rId7"/>
    <p:sldId id="299" r:id="rId8"/>
    <p:sldId id="321" r:id="rId9"/>
    <p:sldId id="300" r:id="rId10"/>
    <p:sldId id="302" r:id="rId11"/>
    <p:sldId id="303" r:id="rId12"/>
    <p:sldId id="304" r:id="rId13"/>
    <p:sldId id="305" r:id="rId14"/>
    <p:sldId id="306" r:id="rId15"/>
    <p:sldId id="322" r:id="rId16"/>
    <p:sldId id="307" r:id="rId17"/>
    <p:sldId id="308" r:id="rId18"/>
    <p:sldId id="309" r:id="rId19"/>
    <p:sldId id="310" r:id="rId20"/>
    <p:sldId id="280" r:id="rId21"/>
    <p:sldId id="334" r:id="rId22"/>
    <p:sldId id="290" r:id="rId23"/>
    <p:sldId id="291" r:id="rId24"/>
    <p:sldId id="292" r:id="rId25"/>
    <p:sldId id="293" r:id="rId26"/>
    <p:sldId id="294" r:id="rId27"/>
    <p:sldId id="327" r:id="rId28"/>
    <p:sldId id="296" r:id="rId29"/>
    <p:sldId id="297" r:id="rId30"/>
    <p:sldId id="332" r:id="rId31"/>
    <p:sldId id="298" r:id="rId32"/>
    <p:sldId id="324" r:id="rId33"/>
    <p:sldId id="335" r:id="rId34"/>
    <p:sldId id="336" r:id="rId35"/>
    <p:sldId id="337" r:id="rId36"/>
    <p:sldId id="338" r:id="rId37"/>
    <p:sldId id="339" r:id="rId38"/>
    <p:sldId id="282" r:id="rId39"/>
    <p:sldId id="281" r:id="rId40"/>
    <p:sldId id="340" r:id="rId41"/>
    <p:sldId id="285" r:id="rId42"/>
    <p:sldId id="286" r:id="rId43"/>
    <p:sldId id="328" r:id="rId44"/>
    <p:sldId id="287" r:id="rId45"/>
    <p:sldId id="329" r:id="rId46"/>
    <p:sldId id="288" r:id="rId47"/>
    <p:sldId id="330" r:id="rId48"/>
    <p:sldId id="289" r:id="rId49"/>
    <p:sldId id="325" r:id="rId50"/>
    <p:sldId id="341" r:id="rId51"/>
    <p:sldId id="342" r:id="rId52"/>
    <p:sldId id="343" r:id="rId53"/>
    <p:sldId id="344" r:id="rId54"/>
    <p:sldId id="345" r:id="rId55"/>
    <p:sldId id="283" r:id="rId56"/>
    <p:sldId id="346" r:id="rId57"/>
    <p:sldId id="313" r:id="rId58"/>
    <p:sldId id="314" r:id="rId59"/>
    <p:sldId id="315" r:id="rId60"/>
    <p:sldId id="316" r:id="rId61"/>
    <p:sldId id="318" r:id="rId62"/>
    <p:sldId id="317" r:id="rId63"/>
    <p:sldId id="319" r:id="rId64"/>
    <p:sldId id="311" r:id="rId65"/>
    <p:sldId id="331" r:id="rId66"/>
    <p:sldId id="312" r:id="rId67"/>
    <p:sldId id="295" r:id="rId68"/>
    <p:sldId id="320" r:id="rId69"/>
    <p:sldId id="284" r:id="rId70"/>
    <p:sldId id="347" r:id="rId71"/>
    <p:sldId id="348" r:id="rId72"/>
    <p:sldId id="349" r:id="rId73"/>
    <p:sldId id="350" r:id="rId74"/>
    <p:sldId id="351" r:id="rId75"/>
    <p:sldId id="352" r:id="rId76"/>
    <p:sldId id="353" r:id="rId77"/>
    <p:sldId id="354" r:id="rId78"/>
    <p:sldId id="355" r:id="rId79"/>
    <p:sldId id="356" r:id="rId80"/>
    <p:sldId id="357" r:id="rId81"/>
    <p:sldId id="267" r:id="rId82"/>
  </p:sldIdLst>
  <p:sldSz cx="9144000" cy="5143500" type="screen16x9"/>
  <p:notesSz cx="6858000" cy="9144000"/>
  <p:embeddedFontLst>
    <p:embeddedFont>
      <p:font typeface="Calibri" panose="020F0502020204030204" pitchFamily="34" charset="0"/>
      <p:regular r:id="rId85"/>
      <p:bold r:id="rId86"/>
      <p:italic r:id="rId87"/>
      <p:boldItalic r:id="rId88"/>
    </p:embeddedFont>
    <p:embeddedFont>
      <p:font typeface="Cutive Mono" pitchFamily="2" charset="77"/>
      <p:regular r:id="rId89"/>
    </p:embeddedFont>
    <p:embeddedFont>
      <p:font typeface="Open Sans" panose="020B0606030504020204" pitchFamily="34" charset="0"/>
      <p:regular r:id="rId90"/>
      <p:bold r:id="rId91"/>
      <p:italic r:id="rId92"/>
      <p:boldItalic r:id="rId93"/>
    </p:embeddedFont>
    <p:embeddedFont>
      <p:font typeface="Open Sans SemiBold" panose="020B0606030504020204" pitchFamily="34" charset="0"/>
      <p:bold r:id="rId94"/>
      <p:bold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45F"/>
    <a:srgbClr val="007C9E"/>
    <a:srgbClr val="004D71"/>
    <a:srgbClr val="B1B7BC"/>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82" autoAdjust="0"/>
    <p:restoredTop sz="88847" autoAdjust="0"/>
  </p:normalViewPr>
  <p:slideViewPr>
    <p:cSldViewPr snapToGrid="0">
      <p:cViewPr varScale="1">
        <p:scale>
          <a:sx n="116" d="100"/>
          <a:sy n="116" d="100"/>
        </p:scale>
        <p:origin x="192" y="472"/>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89" d="100"/>
          <a:sy n="89" d="100"/>
        </p:scale>
        <p:origin x="384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font" Target="fonts/font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3.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9.fntdata"/><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10/3/19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10/3/19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DA35F-9E58-5D40-92C1-D8C7631003B0}" type="slidenum">
              <a:rPr lang="en-US" smtClean="0"/>
              <a:t>12</a:t>
            </a:fld>
            <a:endParaRPr lang="en-US" dirty="0"/>
          </a:p>
        </p:txBody>
      </p:sp>
    </p:spTree>
    <p:extLst>
      <p:ext uri="{BB962C8B-B14F-4D97-AF65-F5344CB8AC3E}">
        <p14:creationId xmlns:p14="http://schemas.microsoft.com/office/powerpoint/2010/main" val="3328657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should be familiar with most of these locations. Use this as an opportunity for review.</a:t>
            </a:r>
          </a:p>
        </p:txBody>
      </p:sp>
      <p:sp>
        <p:nvSpPr>
          <p:cNvPr id="4" name="Slide Number Placeholder 3"/>
          <p:cNvSpPr>
            <a:spLocks noGrp="1"/>
          </p:cNvSpPr>
          <p:nvPr>
            <p:ph type="sldNum" sz="quarter" idx="5"/>
          </p:nvPr>
        </p:nvSpPr>
        <p:spPr/>
        <p:txBody>
          <a:bodyPr/>
          <a:lstStyle/>
          <a:p>
            <a:fld id="{F0DDA35F-9E58-5D40-92C1-D8C7631003B0}" type="slidenum">
              <a:rPr lang="en-US" smtClean="0"/>
              <a:t>19</a:t>
            </a:fld>
            <a:endParaRPr lang="en-US" dirty="0"/>
          </a:p>
        </p:txBody>
      </p:sp>
    </p:spTree>
    <p:extLst>
      <p:ext uri="{BB962C8B-B14F-4D97-AF65-F5344CB8AC3E}">
        <p14:creationId xmlns:p14="http://schemas.microsoft.com/office/powerpoint/2010/main" val="703046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demoing this activity yourself if not enough students have USB thumb drives they can use, or if you want to save time.</a:t>
            </a:r>
          </a:p>
        </p:txBody>
      </p:sp>
      <p:sp>
        <p:nvSpPr>
          <p:cNvPr id="4" name="Slide Number Placeholder 3"/>
          <p:cNvSpPr>
            <a:spLocks noGrp="1"/>
          </p:cNvSpPr>
          <p:nvPr>
            <p:ph type="sldNum" sz="quarter" idx="5"/>
          </p:nvPr>
        </p:nvSpPr>
        <p:spPr/>
        <p:txBody>
          <a:bodyPr/>
          <a:lstStyle/>
          <a:p>
            <a:fld id="{F0DDA35F-9E58-5D40-92C1-D8C7631003B0}" type="slidenum">
              <a:rPr lang="en-US" smtClean="0"/>
              <a:t>35</a:t>
            </a:fld>
            <a:endParaRPr lang="en-US" dirty="0"/>
          </a:p>
        </p:txBody>
      </p:sp>
    </p:spTree>
    <p:extLst>
      <p:ext uri="{BB962C8B-B14F-4D97-AF65-F5344CB8AC3E}">
        <p14:creationId xmlns:p14="http://schemas.microsoft.com/office/powerpoint/2010/main" val="3238262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will learn more about package management with yum and other tools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36</a:t>
            </a:fld>
            <a:endParaRPr lang="en-US" dirty="0"/>
          </a:p>
        </p:txBody>
      </p:sp>
    </p:spTree>
    <p:extLst>
      <p:ext uri="{BB962C8B-B14F-4D97-AF65-F5344CB8AC3E}">
        <p14:creationId xmlns:p14="http://schemas.microsoft.com/office/powerpoint/2010/main" val="3580307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51</a:t>
            </a:fld>
            <a:endParaRPr lang="en-US" dirty="0"/>
          </a:p>
        </p:txBody>
      </p:sp>
    </p:spTree>
    <p:extLst>
      <p:ext uri="{BB962C8B-B14F-4D97-AF65-F5344CB8AC3E}">
        <p14:creationId xmlns:p14="http://schemas.microsoft.com/office/powerpoint/2010/main" val="177627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Opportunity: Encourage students to share their findings with the class.</a:t>
            </a:r>
          </a:p>
          <a:p>
            <a:endParaRPr lang="en-US" dirty="0"/>
          </a:p>
          <a:p>
            <a:r>
              <a:rPr lang="en-US" dirty="0"/>
              <a:t>Teaching Tip: Students may not see USB device results in a virtual environment if no USB drivers are loaded.</a:t>
            </a:r>
          </a:p>
        </p:txBody>
      </p:sp>
      <p:sp>
        <p:nvSpPr>
          <p:cNvPr id="4" name="Slide Number Placeholder 3"/>
          <p:cNvSpPr>
            <a:spLocks noGrp="1"/>
          </p:cNvSpPr>
          <p:nvPr>
            <p:ph type="sldNum" sz="quarter" idx="5"/>
          </p:nvPr>
        </p:nvSpPr>
        <p:spPr/>
        <p:txBody>
          <a:bodyPr/>
          <a:lstStyle/>
          <a:p>
            <a:fld id="{F0DDA35F-9E58-5D40-92C1-D8C7631003B0}" type="slidenum">
              <a:rPr lang="en-US" smtClean="0"/>
              <a:t>52</a:t>
            </a:fld>
            <a:endParaRPr lang="en-US" dirty="0"/>
          </a:p>
        </p:txBody>
      </p:sp>
    </p:spTree>
    <p:extLst>
      <p:ext uri="{BB962C8B-B14F-4D97-AF65-F5344CB8AC3E}">
        <p14:creationId xmlns:p14="http://schemas.microsoft.com/office/powerpoint/2010/main" val="3479861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797824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2796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3980946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78009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2111106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77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416501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889619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279879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031582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637560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127209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97103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095965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999853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1460479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333238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35746312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827471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935142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070288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324550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21850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457987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97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2692623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95170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119749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029035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Devices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Identify the Types of Linux Devices</a:t>
            </a:r>
          </a:p>
          <a:p>
            <a:r>
              <a:rPr lang="en-US" dirty="0">
                <a:solidFill>
                  <a:schemeClr val="tx1">
                    <a:lumMod val="85000"/>
                    <a:lumOff val="15000"/>
                  </a:schemeClr>
                </a:solidFill>
              </a:rPr>
              <a:t>Configure Devices</a:t>
            </a:r>
          </a:p>
          <a:p>
            <a:r>
              <a:rPr lang="en-US" dirty="0">
                <a:solidFill>
                  <a:schemeClr val="tx1">
                    <a:lumMod val="85000"/>
                    <a:lumOff val="15000"/>
                  </a:schemeClr>
                </a:solidFill>
              </a:rPr>
              <a:t>Monitor Devices</a:t>
            </a:r>
          </a:p>
          <a:p>
            <a:r>
              <a:rPr lang="en-US" dirty="0">
                <a:solidFill>
                  <a:schemeClr val="tx1">
                    <a:lumMod val="85000"/>
                    <a:lumOff val="15000"/>
                  </a:schemeClr>
                </a:solidFill>
              </a:rPr>
              <a:t>Troubleshoot Hardware Issues</a:t>
            </a:r>
          </a:p>
        </p:txBody>
      </p:sp>
    </p:spTree>
    <p:extLst>
      <p:ext uri="{BB962C8B-B14F-4D97-AF65-F5344CB8AC3E}">
        <p14:creationId xmlns:p14="http://schemas.microsoft.com/office/powerpoint/2010/main" val="137847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71F7-3B88-4F9B-BDF3-4A0409FDBF86}"/>
              </a:ext>
            </a:extLst>
          </p:cNvPr>
          <p:cNvSpPr>
            <a:spLocks noGrp="1"/>
          </p:cNvSpPr>
          <p:nvPr>
            <p:ph type="title"/>
          </p:nvPr>
        </p:nvSpPr>
        <p:spPr/>
        <p:txBody>
          <a:bodyPr/>
          <a:lstStyle/>
          <a:p>
            <a:r>
              <a:rPr lang="en-US" dirty="0"/>
              <a:t>Network Adapters</a:t>
            </a:r>
          </a:p>
        </p:txBody>
      </p:sp>
      <p:sp>
        <p:nvSpPr>
          <p:cNvPr id="6" name="Text Placeholder 5">
            <a:extLst>
              <a:ext uri="{FF2B5EF4-FFF2-40B4-BE49-F238E27FC236}">
                <a16:creationId xmlns:a16="http://schemas.microsoft.com/office/drawing/2014/main" id="{62E138CF-D2FF-481F-A5AB-FB4FB5590032}"/>
              </a:ext>
            </a:extLst>
          </p:cNvPr>
          <p:cNvSpPr>
            <a:spLocks noGrp="1"/>
          </p:cNvSpPr>
          <p:nvPr>
            <p:ph type="body" sz="quarter" idx="13"/>
          </p:nvPr>
        </p:nvSpPr>
        <p:spPr/>
        <p:txBody>
          <a:bodyPr/>
          <a:lstStyle/>
          <a:p>
            <a:r>
              <a:rPr lang="en-US" dirty="0"/>
              <a:t>A device that provides an interface with which hosts exchange data over a network.</a:t>
            </a:r>
          </a:p>
        </p:txBody>
      </p:sp>
      <p:sp>
        <p:nvSpPr>
          <p:cNvPr id="3" name="Slide Number Placeholder 2">
            <a:extLst>
              <a:ext uri="{FF2B5EF4-FFF2-40B4-BE49-F238E27FC236}">
                <a16:creationId xmlns:a16="http://schemas.microsoft.com/office/drawing/2014/main" id="{7DC6A551-A1CB-439D-AC56-D1853CF56766}"/>
              </a:ext>
            </a:extLst>
          </p:cNvPr>
          <p:cNvSpPr>
            <a:spLocks noGrp="1"/>
          </p:cNvSpPr>
          <p:nvPr>
            <p:ph type="sldNum" sz="quarter" idx="4"/>
          </p:nvPr>
        </p:nvSpPr>
        <p:spPr/>
        <p:txBody>
          <a:bodyPr/>
          <a:lstStyle/>
          <a:p>
            <a:fld id="{2066355A-084C-D24E-9AD2-7E4FC41EA627}" type="slidenum">
              <a:rPr lang="en-US" smtClean="0"/>
              <a:pPr/>
              <a:t>10</a:t>
            </a:fld>
            <a:endParaRPr lang="en-US" dirty="0"/>
          </a:p>
        </p:txBody>
      </p:sp>
      <p:sp>
        <p:nvSpPr>
          <p:cNvPr id="5" name="Content Placeholder 4">
            <a:extLst>
              <a:ext uri="{FF2B5EF4-FFF2-40B4-BE49-F238E27FC236}">
                <a16:creationId xmlns:a16="http://schemas.microsoft.com/office/drawing/2014/main" id="{CCB10AED-91FA-4759-8E47-91691A4CF8E9}"/>
              </a:ext>
            </a:extLst>
          </p:cNvPr>
          <p:cNvSpPr>
            <a:spLocks noGrp="1"/>
          </p:cNvSpPr>
          <p:nvPr>
            <p:ph idx="1"/>
          </p:nvPr>
        </p:nvSpPr>
        <p:spPr/>
        <p:txBody>
          <a:bodyPr/>
          <a:lstStyle/>
          <a:p>
            <a:r>
              <a:rPr lang="en-US" dirty="0"/>
              <a:t>Required for a computer to access any network.</a:t>
            </a:r>
          </a:p>
          <a:p>
            <a:r>
              <a:rPr lang="en-US" dirty="0"/>
              <a:t>Often built into motherboard.</a:t>
            </a:r>
          </a:p>
          <a:p>
            <a:pPr lvl="1"/>
            <a:r>
              <a:rPr lang="en-US" dirty="0"/>
              <a:t>Some can be added to expansion buses.</a:t>
            </a:r>
          </a:p>
          <a:p>
            <a:pPr lvl="1"/>
            <a:r>
              <a:rPr lang="en-US" dirty="0"/>
              <a:t>Some can be connected externally through USB.</a:t>
            </a:r>
          </a:p>
          <a:p>
            <a:r>
              <a:rPr lang="en-US" dirty="0"/>
              <a:t>System can have more than one.</a:t>
            </a:r>
          </a:p>
          <a:p>
            <a:pPr lvl="1"/>
            <a:r>
              <a:rPr lang="en-US" dirty="0"/>
              <a:t>Common on servers and security systems.</a:t>
            </a:r>
          </a:p>
          <a:p>
            <a:r>
              <a:rPr lang="en-US" dirty="0"/>
              <a:t>Each connection protocol requires its own adapter.</a:t>
            </a:r>
          </a:p>
        </p:txBody>
      </p:sp>
    </p:spTree>
    <p:extLst>
      <p:ext uri="{BB962C8B-B14F-4D97-AF65-F5344CB8AC3E}">
        <p14:creationId xmlns:p14="http://schemas.microsoft.com/office/powerpoint/2010/main" val="3681244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5BCE-2ADE-48C5-9DC6-969206288289}"/>
              </a:ext>
            </a:extLst>
          </p:cNvPr>
          <p:cNvSpPr>
            <a:spLocks noGrp="1"/>
          </p:cNvSpPr>
          <p:nvPr>
            <p:ph type="title"/>
          </p:nvPr>
        </p:nvSpPr>
        <p:spPr/>
        <p:txBody>
          <a:bodyPr/>
          <a:lstStyle/>
          <a:p>
            <a:r>
              <a:rPr lang="en-US" dirty="0"/>
              <a:t>GPIO (Slide 1 of 2)</a:t>
            </a:r>
          </a:p>
        </p:txBody>
      </p:sp>
      <p:sp>
        <p:nvSpPr>
          <p:cNvPr id="3" name="Text Placeholder 2">
            <a:extLst>
              <a:ext uri="{FF2B5EF4-FFF2-40B4-BE49-F238E27FC236}">
                <a16:creationId xmlns:a16="http://schemas.microsoft.com/office/drawing/2014/main" id="{C429F6BB-E59E-4020-97BF-B17290AB9511}"/>
              </a:ext>
            </a:extLst>
          </p:cNvPr>
          <p:cNvSpPr>
            <a:spLocks noGrp="1"/>
          </p:cNvSpPr>
          <p:nvPr>
            <p:ph type="body" sz="quarter" idx="13"/>
          </p:nvPr>
        </p:nvSpPr>
        <p:spPr/>
        <p:txBody>
          <a:bodyPr/>
          <a:lstStyle/>
          <a:p>
            <a:r>
              <a:rPr lang="en-US" dirty="0"/>
              <a:t>Pins on a circuit board that have no designated purpose, but are controllable at runtime.</a:t>
            </a:r>
          </a:p>
        </p:txBody>
      </p:sp>
      <p:sp>
        <p:nvSpPr>
          <p:cNvPr id="4" name="Slide Number Placeholder 3">
            <a:extLst>
              <a:ext uri="{FF2B5EF4-FFF2-40B4-BE49-F238E27FC236}">
                <a16:creationId xmlns:a16="http://schemas.microsoft.com/office/drawing/2014/main" id="{B854BBD4-25A0-41E3-BE1C-197A7E92A92B}"/>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
        <p:nvSpPr>
          <p:cNvPr id="5" name="Content Placeholder 4">
            <a:extLst>
              <a:ext uri="{FF2B5EF4-FFF2-40B4-BE49-F238E27FC236}">
                <a16:creationId xmlns:a16="http://schemas.microsoft.com/office/drawing/2014/main" id="{D9891BF2-D389-47ED-ACEA-AE97BAB93796}"/>
              </a:ext>
            </a:extLst>
          </p:cNvPr>
          <p:cNvSpPr>
            <a:spLocks noGrp="1"/>
          </p:cNvSpPr>
          <p:nvPr>
            <p:ph idx="1"/>
          </p:nvPr>
        </p:nvSpPr>
        <p:spPr/>
        <p:txBody>
          <a:bodyPr/>
          <a:lstStyle/>
          <a:p>
            <a:r>
              <a:rPr lang="en-US" dirty="0"/>
              <a:t>Pins send and receive digital signals.</a:t>
            </a:r>
          </a:p>
          <a:p>
            <a:r>
              <a:rPr lang="en-US" dirty="0"/>
              <a:t>Examples:</a:t>
            </a:r>
          </a:p>
          <a:p>
            <a:pPr lvl="1"/>
            <a:r>
              <a:rPr lang="en-US" dirty="0"/>
              <a:t>Output pin can turn LED light on/off.</a:t>
            </a:r>
          </a:p>
          <a:p>
            <a:pPr lvl="1"/>
            <a:r>
              <a:rPr lang="en-US" dirty="0"/>
              <a:t>Input pin can be turned on/off by external light switch.</a:t>
            </a:r>
          </a:p>
          <a:p>
            <a:r>
              <a:rPr lang="en-US" dirty="0"/>
              <a:t>Controlled programmatically through software.</a:t>
            </a:r>
          </a:p>
          <a:p>
            <a:pPr lvl="1"/>
            <a:r>
              <a:rPr lang="en-US" dirty="0"/>
              <a:t>Developer can design app to interact with outside world.</a:t>
            </a:r>
          </a:p>
          <a:p>
            <a:r>
              <a:rPr lang="en-US" dirty="0"/>
              <a:t>Found on single-board microcontrollers (Arduino, Raspberry Pi).</a:t>
            </a:r>
          </a:p>
          <a:p>
            <a:pPr lvl="1"/>
            <a:r>
              <a:rPr lang="en-US" dirty="0"/>
              <a:t>Can be used in IoT space.</a:t>
            </a:r>
          </a:p>
          <a:p>
            <a:pPr lvl="1"/>
            <a:r>
              <a:rPr lang="en-US" dirty="0"/>
              <a:t>Raspbian and other distros can control GPIO through programming libraries.</a:t>
            </a:r>
          </a:p>
        </p:txBody>
      </p:sp>
    </p:spTree>
    <p:extLst>
      <p:ext uri="{BB962C8B-B14F-4D97-AF65-F5344CB8AC3E}">
        <p14:creationId xmlns:p14="http://schemas.microsoft.com/office/powerpoint/2010/main" val="11432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99E6-E37E-D144-8F06-A77F5F22625D}"/>
              </a:ext>
            </a:extLst>
          </p:cNvPr>
          <p:cNvSpPr>
            <a:spLocks noGrp="1"/>
          </p:cNvSpPr>
          <p:nvPr>
            <p:ph type="title"/>
          </p:nvPr>
        </p:nvSpPr>
        <p:spPr/>
        <p:txBody>
          <a:bodyPr/>
          <a:lstStyle/>
          <a:p>
            <a:r>
              <a:rPr lang="en-US" dirty="0"/>
              <a:t>GPIO (Slide 2 of 2)</a:t>
            </a:r>
          </a:p>
        </p:txBody>
      </p:sp>
      <p:sp>
        <p:nvSpPr>
          <p:cNvPr id="3" name="Slide Number Placeholder 2">
            <a:extLst>
              <a:ext uri="{FF2B5EF4-FFF2-40B4-BE49-F238E27FC236}">
                <a16:creationId xmlns:a16="http://schemas.microsoft.com/office/drawing/2014/main" id="{7CE40104-C08E-5A4F-A599-A88A7C94FE3D}"/>
              </a:ext>
            </a:extLst>
          </p:cNvPr>
          <p:cNvSpPr>
            <a:spLocks noGrp="1"/>
          </p:cNvSpPr>
          <p:nvPr>
            <p:ph type="sldNum" sz="quarter" idx="4"/>
          </p:nvPr>
        </p:nvSpPr>
        <p:spPr/>
        <p:txBody>
          <a:bodyPr/>
          <a:lstStyle/>
          <a:p>
            <a:fld id="{2066355A-084C-D24E-9AD2-7E4FC41EA627}" type="slidenum">
              <a:rPr lang="en-US" smtClean="0"/>
              <a:pPr/>
              <a:t>12</a:t>
            </a:fld>
            <a:endParaRPr lang="en-US" dirty="0"/>
          </a:p>
        </p:txBody>
      </p:sp>
      <p:pic>
        <p:nvPicPr>
          <p:cNvPr id="12" name="Picture 11">
            <a:extLst>
              <a:ext uri="{FF2B5EF4-FFF2-40B4-BE49-F238E27FC236}">
                <a16:creationId xmlns:a16="http://schemas.microsoft.com/office/drawing/2014/main" id="{EFAEA23D-A3EF-4207-86EE-0DA4B5EBAE62}"/>
              </a:ext>
            </a:extLst>
          </p:cNvPr>
          <p:cNvPicPr>
            <a:picLocks noChangeAspect="1"/>
          </p:cNvPicPr>
          <p:nvPr/>
        </p:nvPicPr>
        <p:blipFill>
          <a:blip r:embed="rId3"/>
          <a:stretch>
            <a:fillRect/>
          </a:stretch>
        </p:blipFill>
        <p:spPr>
          <a:xfrm>
            <a:off x="1858877" y="708660"/>
            <a:ext cx="5426247" cy="4097639"/>
          </a:xfrm>
          <a:prstGeom prst="rect">
            <a:avLst/>
          </a:prstGeom>
        </p:spPr>
      </p:pic>
    </p:spTree>
    <p:extLst>
      <p:ext uri="{BB962C8B-B14F-4D97-AF65-F5344CB8AC3E}">
        <p14:creationId xmlns:p14="http://schemas.microsoft.com/office/powerpoint/2010/main" val="325251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06A8-BC23-4F76-9B23-E2C434236148}"/>
              </a:ext>
            </a:extLst>
          </p:cNvPr>
          <p:cNvSpPr>
            <a:spLocks noGrp="1"/>
          </p:cNvSpPr>
          <p:nvPr>
            <p:ph type="title"/>
          </p:nvPr>
        </p:nvSpPr>
        <p:spPr/>
        <p:txBody>
          <a:bodyPr/>
          <a:lstStyle/>
          <a:p>
            <a:r>
              <a:rPr lang="en-US" dirty="0"/>
              <a:t>SATA</a:t>
            </a:r>
          </a:p>
        </p:txBody>
      </p:sp>
      <p:sp>
        <p:nvSpPr>
          <p:cNvPr id="3" name="Text Placeholder 2">
            <a:extLst>
              <a:ext uri="{FF2B5EF4-FFF2-40B4-BE49-F238E27FC236}">
                <a16:creationId xmlns:a16="http://schemas.microsoft.com/office/drawing/2014/main" id="{272F1694-2973-481E-9D84-CFB061E6D427}"/>
              </a:ext>
            </a:extLst>
          </p:cNvPr>
          <p:cNvSpPr>
            <a:spLocks noGrp="1"/>
          </p:cNvSpPr>
          <p:nvPr>
            <p:ph type="body" sz="quarter" idx="13"/>
          </p:nvPr>
        </p:nvSpPr>
        <p:spPr/>
        <p:txBody>
          <a:bodyPr/>
          <a:lstStyle/>
          <a:p>
            <a:r>
              <a:rPr lang="en-US" dirty="0"/>
              <a:t>A computer bus interface standard for attaching storage devices to traditional computers.</a:t>
            </a:r>
          </a:p>
        </p:txBody>
      </p:sp>
      <p:sp>
        <p:nvSpPr>
          <p:cNvPr id="4" name="Slide Number Placeholder 3">
            <a:extLst>
              <a:ext uri="{FF2B5EF4-FFF2-40B4-BE49-F238E27FC236}">
                <a16:creationId xmlns:a16="http://schemas.microsoft.com/office/drawing/2014/main" id="{B162E82F-3D67-4FF6-926C-7D741B39B2A2}"/>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
        <p:nvSpPr>
          <p:cNvPr id="5" name="Content Placeholder 4">
            <a:extLst>
              <a:ext uri="{FF2B5EF4-FFF2-40B4-BE49-F238E27FC236}">
                <a16:creationId xmlns:a16="http://schemas.microsoft.com/office/drawing/2014/main" id="{27030903-CBF2-4882-8539-3BCDFD54CCBE}"/>
              </a:ext>
            </a:extLst>
          </p:cNvPr>
          <p:cNvSpPr>
            <a:spLocks noGrp="1"/>
          </p:cNvSpPr>
          <p:nvPr>
            <p:ph idx="1"/>
          </p:nvPr>
        </p:nvSpPr>
        <p:spPr/>
        <p:txBody>
          <a:bodyPr/>
          <a:lstStyle/>
          <a:p>
            <a:r>
              <a:rPr lang="en-US" dirty="0"/>
              <a:t>Largely replace PATA/IDE in PCs.</a:t>
            </a:r>
          </a:p>
          <a:p>
            <a:r>
              <a:rPr lang="en-US" dirty="0"/>
              <a:t>Offers high capacity and low cost.</a:t>
            </a:r>
          </a:p>
          <a:p>
            <a:r>
              <a:rPr lang="en-US" dirty="0"/>
              <a:t>Older versions have lower transfer rates.</a:t>
            </a:r>
          </a:p>
          <a:p>
            <a:pPr lvl="1"/>
            <a:r>
              <a:rPr lang="en-US" dirty="0"/>
              <a:t>Less suitable for enterprise storage.</a:t>
            </a:r>
          </a:p>
          <a:p>
            <a:pPr lvl="1"/>
            <a:r>
              <a:rPr lang="en-US" dirty="0"/>
              <a:t>Used for backups and consumer storage.</a:t>
            </a:r>
          </a:p>
          <a:p>
            <a:r>
              <a:rPr lang="en-US" dirty="0"/>
              <a:t>Current revision (3.2) is up to 16 Gb/s.</a:t>
            </a:r>
          </a:p>
          <a:p>
            <a:pPr lvl="1"/>
            <a:r>
              <a:rPr lang="en-US" dirty="0"/>
              <a:t>Combines SATA with PCIe.</a:t>
            </a:r>
          </a:p>
          <a:p>
            <a:r>
              <a:rPr lang="en-US" dirty="0"/>
              <a:t>Standard SATA (3.1) is up to 6 Gb/s.</a:t>
            </a:r>
          </a:p>
        </p:txBody>
      </p:sp>
    </p:spTree>
    <p:extLst>
      <p:ext uri="{BB962C8B-B14F-4D97-AF65-F5344CB8AC3E}">
        <p14:creationId xmlns:p14="http://schemas.microsoft.com/office/powerpoint/2010/main" val="1055490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5291-D6DF-44B6-9E92-A1A35AD98DEB}"/>
              </a:ext>
            </a:extLst>
          </p:cNvPr>
          <p:cNvSpPr>
            <a:spLocks noGrp="1"/>
          </p:cNvSpPr>
          <p:nvPr>
            <p:ph type="title"/>
          </p:nvPr>
        </p:nvSpPr>
        <p:spPr/>
        <p:txBody>
          <a:bodyPr/>
          <a:lstStyle/>
          <a:p>
            <a:r>
              <a:rPr lang="en-US" dirty="0"/>
              <a:t>SCSI</a:t>
            </a:r>
          </a:p>
        </p:txBody>
      </p:sp>
      <p:sp>
        <p:nvSpPr>
          <p:cNvPr id="3" name="Text Placeholder 2">
            <a:extLst>
              <a:ext uri="{FF2B5EF4-FFF2-40B4-BE49-F238E27FC236}">
                <a16:creationId xmlns:a16="http://schemas.microsoft.com/office/drawing/2014/main" id="{25A21C21-08DA-49BB-AE5C-2B0708A013A2}"/>
              </a:ext>
            </a:extLst>
          </p:cNvPr>
          <p:cNvSpPr>
            <a:spLocks noGrp="1"/>
          </p:cNvSpPr>
          <p:nvPr>
            <p:ph type="body" sz="quarter" idx="13"/>
          </p:nvPr>
        </p:nvSpPr>
        <p:spPr/>
        <p:txBody>
          <a:bodyPr/>
          <a:lstStyle/>
          <a:p>
            <a:r>
              <a:rPr lang="en-US" dirty="0"/>
              <a:t>A computer bus interface for connecting peripheral devices to traditional computers.</a:t>
            </a:r>
          </a:p>
        </p:txBody>
      </p:sp>
      <p:sp>
        <p:nvSpPr>
          <p:cNvPr id="4" name="Slide Number Placeholder 3">
            <a:extLst>
              <a:ext uri="{FF2B5EF4-FFF2-40B4-BE49-F238E27FC236}">
                <a16:creationId xmlns:a16="http://schemas.microsoft.com/office/drawing/2014/main" id="{FAC71376-4A1F-4838-A948-39C127575C78}"/>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
        <p:nvSpPr>
          <p:cNvPr id="5" name="Content Placeholder 4">
            <a:extLst>
              <a:ext uri="{FF2B5EF4-FFF2-40B4-BE49-F238E27FC236}">
                <a16:creationId xmlns:a16="http://schemas.microsoft.com/office/drawing/2014/main" id="{1822D631-3969-45BF-9347-EF127E442D84}"/>
              </a:ext>
            </a:extLst>
          </p:cNvPr>
          <p:cNvSpPr>
            <a:spLocks noGrp="1"/>
          </p:cNvSpPr>
          <p:nvPr>
            <p:ph idx="1"/>
          </p:nvPr>
        </p:nvSpPr>
        <p:spPr/>
        <p:txBody>
          <a:bodyPr/>
          <a:lstStyle/>
          <a:p>
            <a:r>
              <a:rPr lang="en-US" sz="1600" dirty="0"/>
              <a:t>SATA used for storage; SCSI used for storage and peripheral devices.</a:t>
            </a:r>
          </a:p>
          <a:p>
            <a:pPr lvl="1"/>
            <a:r>
              <a:rPr lang="en-US" sz="1400" dirty="0"/>
              <a:t>Use in storage is more common.</a:t>
            </a:r>
          </a:p>
          <a:p>
            <a:r>
              <a:rPr lang="en-US" sz="1600" dirty="0"/>
              <a:t>Traditional SCSI uses a parallel interface.</a:t>
            </a:r>
          </a:p>
          <a:p>
            <a:pPr lvl="1"/>
            <a:r>
              <a:rPr lang="en-US" sz="1400" dirty="0"/>
              <a:t>More costly than serial.</a:t>
            </a:r>
          </a:p>
          <a:p>
            <a:r>
              <a:rPr lang="en-US" sz="1600" dirty="0"/>
              <a:t>Provided high transfer rates in the past.</a:t>
            </a:r>
          </a:p>
          <a:p>
            <a:pPr lvl="1"/>
            <a:r>
              <a:rPr lang="en-US" sz="1400" dirty="0"/>
              <a:t>Was popular for enterprise storage.</a:t>
            </a:r>
          </a:p>
          <a:p>
            <a:r>
              <a:rPr lang="en-US" sz="1600" dirty="0"/>
              <a:t>SAS applies serial technology to SCSI.</a:t>
            </a:r>
          </a:p>
          <a:p>
            <a:pPr lvl="1"/>
            <a:r>
              <a:rPr lang="en-US" sz="1400" dirty="0"/>
              <a:t>Much faster (up to 24 Gb/s in SAS-4).</a:t>
            </a:r>
          </a:p>
          <a:p>
            <a:pPr lvl="1"/>
            <a:r>
              <a:rPr lang="en-US" sz="1400" dirty="0"/>
              <a:t>Supports higher capacities.</a:t>
            </a:r>
          </a:p>
          <a:p>
            <a:pPr lvl="1"/>
            <a:r>
              <a:rPr lang="en-US" sz="1400" dirty="0"/>
              <a:t>More reliable.</a:t>
            </a:r>
          </a:p>
          <a:p>
            <a:pPr lvl="1"/>
            <a:r>
              <a:rPr lang="en-US" sz="1400" dirty="0"/>
              <a:t>Now the go-to for enterprise storage.</a:t>
            </a:r>
          </a:p>
        </p:txBody>
      </p:sp>
    </p:spTree>
    <p:extLst>
      <p:ext uri="{BB962C8B-B14F-4D97-AF65-F5344CB8AC3E}">
        <p14:creationId xmlns:p14="http://schemas.microsoft.com/office/powerpoint/2010/main" val="204127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E6CD-9741-4550-9B78-90F0147E5805}"/>
              </a:ext>
            </a:extLst>
          </p:cNvPr>
          <p:cNvSpPr>
            <a:spLocks noGrp="1"/>
          </p:cNvSpPr>
          <p:nvPr>
            <p:ph type="title"/>
          </p:nvPr>
        </p:nvSpPr>
        <p:spPr/>
        <p:txBody>
          <a:bodyPr/>
          <a:lstStyle/>
          <a:p>
            <a:r>
              <a:rPr lang="en-US" dirty="0"/>
              <a:t>HBA</a:t>
            </a:r>
          </a:p>
        </p:txBody>
      </p:sp>
      <p:sp>
        <p:nvSpPr>
          <p:cNvPr id="3" name="Text Placeholder 2">
            <a:extLst>
              <a:ext uri="{FF2B5EF4-FFF2-40B4-BE49-F238E27FC236}">
                <a16:creationId xmlns:a16="http://schemas.microsoft.com/office/drawing/2014/main" id="{3C5C27FE-5A18-4CA5-84C4-CB16709D35FC}"/>
              </a:ext>
            </a:extLst>
          </p:cNvPr>
          <p:cNvSpPr>
            <a:spLocks noGrp="1"/>
          </p:cNvSpPr>
          <p:nvPr>
            <p:ph type="body" sz="quarter" idx="13"/>
          </p:nvPr>
        </p:nvSpPr>
        <p:spPr/>
        <p:txBody>
          <a:bodyPr/>
          <a:lstStyle/>
          <a:p>
            <a:r>
              <a:rPr lang="en-US" dirty="0"/>
              <a:t>A hardware component that connects a host system to a storage device in order to facilitate the input and output of data.</a:t>
            </a:r>
          </a:p>
        </p:txBody>
      </p:sp>
      <p:sp>
        <p:nvSpPr>
          <p:cNvPr id="4" name="Slide Number Placeholder 3">
            <a:extLst>
              <a:ext uri="{FF2B5EF4-FFF2-40B4-BE49-F238E27FC236}">
                <a16:creationId xmlns:a16="http://schemas.microsoft.com/office/drawing/2014/main" id="{F89B859B-523F-4310-BB32-F682422E39D9}"/>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
        <p:nvSpPr>
          <p:cNvPr id="5" name="Content Placeholder 4">
            <a:extLst>
              <a:ext uri="{FF2B5EF4-FFF2-40B4-BE49-F238E27FC236}">
                <a16:creationId xmlns:a16="http://schemas.microsoft.com/office/drawing/2014/main" id="{81542C43-C52A-4DC3-8BE2-07552308DC07}"/>
              </a:ext>
            </a:extLst>
          </p:cNvPr>
          <p:cNvSpPr>
            <a:spLocks noGrp="1"/>
          </p:cNvSpPr>
          <p:nvPr>
            <p:ph idx="1"/>
          </p:nvPr>
        </p:nvSpPr>
        <p:spPr/>
        <p:txBody>
          <a:bodyPr/>
          <a:lstStyle/>
          <a:p>
            <a:r>
              <a:rPr lang="en-US" dirty="0"/>
              <a:t>Is to storage devices what NICs are to networks.</a:t>
            </a:r>
          </a:p>
          <a:p>
            <a:r>
              <a:rPr lang="en-US" dirty="0"/>
              <a:t>Used with interfaces like SATA, SCSI, etc.</a:t>
            </a:r>
          </a:p>
          <a:p>
            <a:r>
              <a:rPr lang="en-US" dirty="0"/>
              <a:t>Built into motherboard or as a separate expansion card.</a:t>
            </a:r>
          </a:p>
          <a:p>
            <a:r>
              <a:rPr lang="en-US" dirty="0"/>
              <a:t>You connect storage device to HBA.</a:t>
            </a:r>
          </a:p>
          <a:p>
            <a:pPr lvl="1"/>
            <a:r>
              <a:rPr lang="en-US" dirty="0"/>
              <a:t>Enables system to work with device.</a:t>
            </a:r>
          </a:p>
        </p:txBody>
      </p:sp>
    </p:spTree>
    <p:extLst>
      <p:ext uri="{BB962C8B-B14F-4D97-AF65-F5344CB8AC3E}">
        <p14:creationId xmlns:p14="http://schemas.microsoft.com/office/powerpoint/2010/main" val="309056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800C-05BB-4BC8-BCB1-0BE0539FB10F}"/>
              </a:ext>
            </a:extLst>
          </p:cNvPr>
          <p:cNvSpPr>
            <a:spLocks noGrp="1"/>
          </p:cNvSpPr>
          <p:nvPr>
            <p:ph type="title"/>
          </p:nvPr>
        </p:nvSpPr>
        <p:spPr/>
        <p:txBody>
          <a:bodyPr/>
          <a:lstStyle/>
          <a:p>
            <a:r>
              <a:rPr lang="en-US" dirty="0"/>
              <a:t>PCI</a:t>
            </a:r>
          </a:p>
        </p:txBody>
      </p:sp>
      <p:sp>
        <p:nvSpPr>
          <p:cNvPr id="3" name="Text Placeholder 2">
            <a:extLst>
              <a:ext uri="{FF2B5EF4-FFF2-40B4-BE49-F238E27FC236}">
                <a16:creationId xmlns:a16="http://schemas.microsoft.com/office/drawing/2014/main" id="{B3704528-2CF2-4434-A9FA-995B5AB4BB11}"/>
              </a:ext>
            </a:extLst>
          </p:cNvPr>
          <p:cNvSpPr>
            <a:spLocks noGrp="1"/>
          </p:cNvSpPr>
          <p:nvPr>
            <p:ph type="body" sz="quarter" idx="13"/>
          </p:nvPr>
        </p:nvSpPr>
        <p:spPr/>
        <p:txBody>
          <a:bodyPr/>
          <a:lstStyle/>
          <a:p>
            <a:r>
              <a:rPr lang="en-US" dirty="0"/>
              <a:t>A connection interface standard that is primarily used as an expansion bus for attaching peripheral devices.</a:t>
            </a:r>
          </a:p>
        </p:txBody>
      </p:sp>
      <p:sp>
        <p:nvSpPr>
          <p:cNvPr id="4" name="Slide Number Placeholder 3">
            <a:extLst>
              <a:ext uri="{FF2B5EF4-FFF2-40B4-BE49-F238E27FC236}">
                <a16:creationId xmlns:a16="http://schemas.microsoft.com/office/drawing/2014/main" id="{817201F8-957B-4261-8526-8158C916CE07}"/>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
        <p:nvSpPr>
          <p:cNvPr id="5" name="Content Placeholder 4">
            <a:extLst>
              <a:ext uri="{FF2B5EF4-FFF2-40B4-BE49-F238E27FC236}">
                <a16:creationId xmlns:a16="http://schemas.microsoft.com/office/drawing/2014/main" id="{B100CD45-FC4C-4F8B-9A6B-22D8A17DA378}"/>
              </a:ext>
            </a:extLst>
          </p:cNvPr>
          <p:cNvSpPr>
            <a:spLocks noGrp="1"/>
          </p:cNvSpPr>
          <p:nvPr>
            <p:ph idx="1"/>
          </p:nvPr>
        </p:nvSpPr>
        <p:spPr/>
        <p:txBody>
          <a:bodyPr/>
          <a:lstStyle/>
          <a:p>
            <a:r>
              <a:rPr lang="en-US" dirty="0"/>
              <a:t>Superseded by PCIe.</a:t>
            </a:r>
          </a:p>
          <a:p>
            <a:pPr lvl="1"/>
            <a:r>
              <a:rPr lang="en-US" dirty="0"/>
              <a:t>Greater transfer speeds.</a:t>
            </a:r>
          </a:p>
          <a:p>
            <a:pPr lvl="1"/>
            <a:r>
              <a:rPr lang="en-US" dirty="0"/>
              <a:t>More reliable error detection.</a:t>
            </a:r>
          </a:p>
          <a:p>
            <a:pPr lvl="1"/>
            <a:r>
              <a:rPr lang="en-US" dirty="0"/>
              <a:t>Smaller size.</a:t>
            </a:r>
          </a:p>
          <a:p>
            <a:pPr lvl="1"/>
            <a:r>
              <a:rPr lang="en-US" dirty="0"/>
              <a:t>Dominant expansion bus technology.</a:t>
            </a:r>
          </a:p>
          <a:p>
            <a:r>
              <a:rPr lang="en-US" dirty="0"/>
              <a:t>PCIe used for video cards, expansion cards, etc.</a:t>
            </a:r>
          </a:p>
          <a:p>
            <a:r>
              <a:rPr lang="en-US" dirty="0"/>
              <a:t>PCIe also used for connecting NVMe SSDs.</a:t>
            </a:r>
          </a:p>
          <a:p>
            <a:pPr lvl="1"/>
            <a:r>
              <a:rPr lang="en-US" dirty="0"/>
              <a:t>Even faster than SSDs in SATA/SAS.</a:t>
            </a:r>
          </a:p>
          <a:p>
            <a:pPr lvl="1"/>
            <a:r>
              <a:rPr lang="en-US" dirty="0"/>
              <a:t>Will become more prominent in enterprise storage.</a:t>
            </a:r>
          </a:p>
        </p:txBody>
      </p:sp>
    </p:spTree>
    <p:extLst>
      <p:ext uri="{BB962C8B-B14F-4D97-AF65-F5344CB8AC3E}">
        <p14:creationId xmlns:p14="http://schemas.microsoft.com/office/powerpoint/2010/main" val="1022374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501484-8789-4953-80E6-CFD70E3ECCFB}"/>
              </a:ext>
            </a:extLst>
          </p:cNvPr>
          <p:cNvSpPr>
            <a:spLocks noGrp="1"/>
          </p:cNvSpPr>
          <p:nvPr>
            <p:ph idx="1"/>
          </p:nvPr>
        </p:nvSpPr>
        <p:spPr/>
        <p:txBody>
          <a:bodyPr/>
          <a:lstStyle/>
          <a:p>
            <a:r>
              <a:rPr lang="en-US" dirty="0"/>
              <a:t>You need to configure/maintain devices for clients/servers.</a:t>
            </a:r>
          </a:p>
          <a:p>
            <a:r>
              <a:rPr lang="en-US" dirty="0"/>
              <a:t>You need to apply this to Linux environments.</a:t>
            </a:r>
          </a:p>
          <a:p>
            <a:r>
              <a:rPr lang="en-US" dirty="0"/>
              <a:t>First, ensure you know the common devices and how they connect.</a:t>
            </a:r>
          </a:p>
        </p:txBody>
      </p:sp>
      <p:sp>
        <p:nvSpPr>
          <p:cNvPr id="5" name="Title 4">
            <a:extLst>
              <a:ext uri="{FF2B5EF4-FFF2-40B4-BE49-F238E27FC236}">
                <a16:creationId xmlns:a16="http://schemas.microsoft.com/office/drawing/2014/main" id="{43A2ECAD-D475-4AF4-A3E4-9F92AE615FB1}"/>
              </a:ext>
            </a:extLst>
          </p:cNvPr>
          <p:cNvSpPr>
            <a:spLocks noGrp="1"/>
          </p:cNvSpPr>
          <p:nvPr>
            <p:ph type="title"/>
          </p:nvPr>
        </p:nvSpPr>
        <p:spPr/>
        <p:txBody>
          <a:bodyPr/>
          <a:lstStyle/>
          <a:p>
            <a:r>
              <a:rPr lang="en-US" dirty="0"/>
              <a:t>Activity: Identifying the Types of Linux Devices</a:t>
            </a:r>
          </a:p>
        </p:txBody>
      </p:sp>
      <p:sp>
        <p:nvSpPr>
          <p:cNvPr id="3" name="Slide Number Placeholder 2">
            <a:extLst>
              <a:ext uri="{FF2B5EF4-FFF2-40B4-BE49-F238E27FC236}">
                <a16:creationId xmlns:a16="http://schemas.microsoft.com/office/drawing/2014/main" id="{1871ED2D-FC3E-48E6-B4A9-61654229241B}"/>
              </a:ext>
            </a:extLst>
          </p:cNvPr>
          <p:cNvSpPr>
            <a:spLocks noGrp="1"/>
          </p:cNvSpPr>
          <p:nvPr>
            <p:ph type="sldNum" sz="quarter" idx="4"/>
          </p:nvPr>
        </p:nvSpPr>
        <p:spPr/>
        <p:txBody>
          <a:bodyPr/>
          <a:lstStyle/>
          <a:p>
            <a:fld id="{2066355A-084C-D24E-9AD2-7E4FC41EA627}" type="slidenum">
              <a:rPr lang="en-US" smtClean="0"/>
              <a:pPr/>
              <a:t>17</a:t>
            </a:fld>
            <a:endParaRPr lang="en-US" dirty="0"/>
          </a:p>
        </p:txBody>
      </p:sp>
    </p:spTree>
    <p:extLst>
      <p:ext uri="{BB962C8B-B14F-4D97-AF65-F5344CB8AC3E}">
        <p14:creationId xmlns:p14="http://schemas.microsoft.com/office/powerpoint/2010/main" val="2023663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ADAD-3308-2F49-B5A4-877DA56968AB}"/>
              </a:ext>
            </a:extLst>
          </p:cNvPr>
          <p:cNvSpPr>
            <a:spLocks noGrp="1"/>
          </p:cNvSpPr>
          <p:nvPr>
            <p:ph type="title"/>
          </p:nvPr>
        </p:nvSpPr>
        <p:spPr/>
        <p:txBody>
          <a:bodyPr/>
          <a:lstStyle/>
          <a:p>
            <a:r>
              <a:rPr lang="en-US" dirty="0"/>
              <a:t>Topic B: Configure Devices</a:t>
            </a:r>
          </a:p>
        </p:txBody>
      </p:sp>
      <p:sp>
        <p:nvSpPr>
          <p:cNvPr id="3" name="Slide Number Placeholder 2">
            <a:extLst>
              <a:ext uri="{FF2B5EF4-FFF2-40B4-BE49-F238E27FC236}">
                <a16:creationId xmlns:a16="http://schemas.microsoft.com/office/drawing/2014/main" id="{E9A04B47-3C02-8D45-A7FF-DA8E5440009A}"/>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
        <p:nvSpPr>
          <p:cNvPr id="4" name="Content Placeholder 3">
            <a:extLst>
              <a:ext uri="{FF2B5EF4-FFF2-40B4-BE49-F238E27FC236}">
                <a16:creationId xmlns:a16="http://schemas.microsoft.com/office/drawing/2014/main" id="{CA0B7620-B7F8-B746-B1C7-2C36DB6BC5B4}"/>
              </a:ext>
            </a:extLst>
          </p:cNvPr>
          <p:cNvSpPr>
            <a:spLocks noGrp="1"/>
          </p:cNvSpPr>
          <p:nvPr>
            <p:ph idx="1"/>
          </p:nvPr>
        </p:nvSpPr>
        <p:spPr>
          <a:xfrm>
            <a:off x="1046673" y="803347"/>
            <a:ext cx="7755403" cy="3499148"/>
          </a:xfrm>
        </p:spPr>
        <p:txBody>
          <a:bodyPr/>
          <a:lstStyle/>
          <a:p>
            <a:pPr marL="0" indent="0">
              <a:buNone/>
            </a:pPr>
            <a:r>
              <a:rPr lang="en-US" dirty="0"/>
              <a:t>Exam Objectives:</a:t>
            </a:r>
          </a:p>
          <a:p>
            <a:r>
              <a:rPr lang="en-US" dirty="0"/>
              <a:t>2.7 Explain the use and operation of Linux devices.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3903" y="803346"/>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582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462258-5F3E-4A15-BD3B-D6AEE1204C5E}"/>
              </a:ext>
            </a:extLst>
          </p:cNvPr>
          <p:cNvSpPr>
            <a:spLocks noGrp="1"/>
          </p:cNvSpPr>
          <p:nvPr>
            <p:ph type="title"/>
          </p:nvPr>
        </p:nvSpPr>
        <p:spPr/>
        <p:txBody>
          <a:bodyPr/>
          <a:lstStyle/>
          <a:p>
            <a:r>
              <a:rPr lang="en-US" dirty="0"/>
              <a:t>Device File Locations</a:t>
            </a:r>
          </a:p>
        </p:txBody>
      </p:sp>
      <p:sp>
        <p:nvSpPr>
          <p:cNvPr id="4" name="Slide Number Placeholder 3">
            <a:extLst>
              <a:ext uri="{FF2B5EF4-FFF2-40B4-BE49-F238E27FC236}">
                <a16:creationId xmlns:a16="http://schemas.microsoft.com/office/drawing/2014/main" id="{DCE5ED66-6B8A-45A0-AFEF-65E6C8210FFB}"/>
              </a:ext>
            </a:extLst>
          </p:cNvPr>
          <p:cNvSpPr>
            <a:spLocks noGrp="1"/>
          </p:cNvSpPr>
          <p:nvPr>
            <p:ph type="sldNum" sz="quarter" idx="4"/>
          </p:nvPr>
        </p:nvSpPr>
        <p:spPr/>
        <p:txBody>
          <a:bodyPr/>
          <a:lstStyle/>
          <a:p>
            <a:fld id="{2066355A-084C-D24E-9AD2-7E4FC41EA627}" type="slidenum">
              <a:rPr lang="en-US" smtClean="0"/>
              <a:pPr/>
              <a:t>19</a:t>
            </a:fld>
            <a:endParaRPr lang="en-US" dirty="0"/>
          </a:p>
        </p:txBody>
      </p:sp>
      <p:graphicFrame>
        <p:nvGraphicFramePr>
          <p:cNvPr id="7" name="Group 23">
            <a:extLst>
              <a:ext uri="{FF2B5EF4-FFF2-40B4-BE49-F238E27FC236}">
                <a16:creationId xmlns:a16="http://schemas.microsoft.com/office/drawing/2014/main" id="{1F4E00EA-88D0-4B2A-A554-CA711557FCAC}"/>
              </a:ext>
            </a:extLst>
          </p:cNvPr>
          <p:cNvGraphicFramePr>
            <a:graphicFrameLocks noGrp="1"/>
          </p:cNvGraphicFramePr>
          <p:nvPr>
            <p:extLst>
              <p:ext uri="{D42A27DB-BD31-4B8C-83A1-F6EECF244321}">
                <p14:modId xmlns:p14="http://schemas.microsoft.com/office/powerpoint/2010/main" val="3996345892"/>
              </p:ext>
            </p:extLst>
          </p:nvPr>
        </p:nvGraphicFramePr>
        <p:xfrm>
          <a:off x="664428" y="1228567"/>
          <a:ext cx="7810564" cy="2686365"/>
        </p:xfrm>
        <a:graphic>
          <a:graphicData uri="http://schemas.openxmlformats.org/drawingml/2006/table">
            <a:tbl>
              <a:tblPr/>
              <a:tblGrid>
                <a:gridCol w="1706540">
                  <a:extLst>
                    <a:ext uri="{9D8B030D-6E8A-4147-A177-3AD203B41FA5}">
                      <a16:colId xmlns:a16="http://schemas.microsoft.com/office/drawing/2014/main" val="20000"/>
                    </a:ext>
                  </a:extLst>
                </a:gridCol>
                <a:gridCol w="6104024">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Location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/proc/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Files representing info reported by kernel.</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Cutive Mono" panose="020B0604020202020204" charset="0"/>
                          <a:cs typeface="Calibri"/>
                        </a:rPr>
                        <a:t>/proc/devices</a:t>
                      </a:r>
                      <a:r>
                        <a:rPr kumimoji="0" lang="en-US" sz="1200" b="0" i="0" u="none" strike="noStrike" cap="none" normalizeH="0" baseline="0" dirty="0">
                          <a:ln>
                            <a:noFill/>
                          </a:ln>
                          <a:solidFill>
                            <a:srgbClr val="45545F"/>
                          </a:solidFill>
                          <a:effectLst/>
                          <a:latin typeface="+mn-lt"/>
                          <a:cs typeface="Calibri"/>
                        </a:rPr>
                        <a:t> lists all character/block devices.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/sys/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Creates hierarchical view of device info.</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/sys/devices/</a:t>
                      </a:r>
                      <a:r>
                        <a:rPr kumimoji="0" lang="en-US" sz="1200" b="0" i="0" u="none" strike="noStrike" kern="1200" cap="none" normalizeH="0" baseline="0" dirty="0">
                          <a:ln>
                            <a:noFill/>
                          </a:ln>
                          <a:solidFill>
                            <a:srgbClr val="45545F"/>
                          </a:solidFill>
                          <a:effectLst/>
                          <a:latin typeface="+mn-lt"/>
                          <a:ea typeface="+mn-ea"/>
                          <a:cs typeface="Calibri"/>
                        </a:rPr>
                        <a:t> includes files that expose device details.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/dev/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Device driver files.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Example: Mount block device through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/dev/sda1</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/dev/mapper</a:t>
                      </a:r>
                      <a:r>
                        <a:rPr kumimoji="0" lang="en-US" sz="1200" b="0" i="0" u="none" strike="noStrike" kern="1200" cap="none" normalizeH="0" baseline="0" dirty="0">
                          <a:ln>
                            <a:noFill/>
                          </a:ln>
                          <a:solidFill>
                            <a:srgbClr val="45545F"/>
                          </a:solidFill>
                          <a:effectLst/>
                          <a:latin typeface="+mn-lt"/>
                          <a:ea typeface="+mn-ea"/>
                          <a:cs typeface="Calibri"/>
                        </a:rPr>
                        <a:t> includes LVs, encrypted devices,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Config files for many components.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/etc/X11/</a:t>
                      </a:r>
                      <a:r>
                        <a:rPr kumimoji="0" lang="en-US" sz="1200" b="0" i="0" u="none" strike="noStrike" kern="1200" cap="none" normalizeH="0" baseline="0" dirty="0">
                          <a:ln>
                            <a:noFill/>
                          </a:ln>
                          <a:solidFill>
                            <a:srgbClr val="45545F"/>
                          </a:solidFill>
                          <a:effectLst/>
                          <a:latin typeface="+mn-lt"/>
                          <a:ea typeface="+mn-ea"/>
                          <a:cs typeface="Calibri"/>
                        </a:rPr>
                        <a:t> has files for configuring I/O devices impacting X.Org Server.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82030240"/>
                  </a:ext>
                </a:extLst>
              </a:tr>
            </a:tbl>
          </a:graphicData>
        </a:graphic>
      </p:graphicFrame>
    </p:spTree>
    <p:extLst>
      <p:ext uri="{BB962C8B-B14F-4D97-AF65-F5344CB8AC3E}">
        <p14:creationId xmlns:p14="http://schemas.microsoft.com/office/powerpoint/2010/main" val="2682033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032F-D5AD-F143-970B-44C0B121FBA3}"/>
              </a:ext>
            </a:extLst>
          </p:cNvPr>
          <p:cNvSpPr>
            <a:spLocks noGrp="1"/>
          </p:cNvSpPr>
          <p:nvPr>
            <p:ph type="title"/>
          </p:nvPr>
        </p:nvSpPr>
        <p:spPr/>
        <p:txBody>
          <a:bodyPr/>
          <a:lstStyle/>
          <a:p>
            <a:r>
              <a:rPr lang="en-US" dirty="0"/>
              <a:t>Topic A: Identify the Types of Linux Devices</a:t>
            </a:r>
          </a:p>
        </p:txBody>
      </p:sp>
      <p:sp>
        <p:nvSpPr>
          <p:cNvPr id="3" name="Slide Number Placeholder 2">
            <a:extLst>
              <a:ext uri="{FF2B5EF4-FFF2-40B4-BE49-F238E27FC236}">
                <a16:creationId xmlns:a16="http://schemas.microsoft.com/office/drawing/2014/main" id="{BA2F7412-4ACE-E841-ADD1-CA2302C3E06F}"/>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57E51723-5A6D-1D47-B849-8857CC049253}"/>
              </a:ext>
            </a:extLst>
          </p:cNvPr>
          <p:cNvSpPr>
            <a:spLocks noGrp="1"/>
          </p:cNvSpPr>
          <p:nvPr>
            <p:ph idx="1"/>
          </p:nvPr>
        </p:nvSpPr>
        <p:spPr>
          <a:xfrm>
            <a:off x="1036398" y="823895"/>
            <a:ext cx="7765678" cy="3478599"/>
          </a:xfrm>
        </p:spPr>
        <p:txBody>
          <a:bodyPr/>
          <a:lstStyle/>
          <a:p>
            <a:pPr marL="0" indent="0">
              <a:buNone/>
            </a:pPr>
            <a:r>
              <a:rPr lang="en-US" dirty="0"/>
              <a:t>Exam Objectives:</a:t>
            </a:r>
          </a:p>
          <a:p>
            <a:r>
              <a:rPr lang="en-US" dirty="0"/>
              <a:t>2.7 Explain the use and operation of Linux devices.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3628" y="823895"/>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116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4755E-A724-4103-9C11-7C1331CBADEC}"/>
              </a:ext>
            </a:extLst>
          </p:cNvPr>
          <p:cNvSpPr>
            <a:spLocks noGrp="1"/>
          </p:cNvSpPr>
          <p:nvPr>
            <p:ph type="title"/>
          </p:nvPr>
        </p:nvSpPr>
        <p:spPr/>
        <p:txBody>
          <a:bodyPr/>
          <a:lstStyle/>
          <a:p>
            <a:r>
              <a:rPr lang="en-US" dirty="0"/>
              <a:t>Hotpluggable Devices</a:t>
            </a:r>
          </a:p>
        </p:txBody>
      </p:sp>
      <p:sp>
        <p:nvSpPr>
          <p:cNvPr id="6" name="Text Placeholder 5">
            <a:extLst>
              <a:ext uri="{FF2B5EF4-FFF2-40B4-BE49-F238E27FC236}">
                <a16:creationId xmlns:a16="http://schemas.microsoft.com/office/drawing/2014/main" id="{42C14C67-A6AA-4017-AB94-3986D0F6AF86}"/>
              </a:ext>
            </a:extLst>
          </p:cNvPr>
          <p:cNvSpPr>
            <a:spLocks noGrp="1"/>
          </p:cNvSpPr>
          <p:nvPr>
            <p:ph type="body" sz="quarter" idx="13"/>
          </p:nvPr>
        </p:nvSpPr>
        <p:spPr/>
        <p:txBody>
          <a:bodyPr/>
          <a:lstStyle/>
          <a:p>
            <a:r>
              <a:rPr lang="en-US" dirty="0"/>
              <a:t>Devices that can be physically added or removed from the system without requiring a reboot.</a:t>
            </a:r>
          </a:p>
        </p:txBody>
      </p:sp>
      <p:sp>
        <p:nvSpPr>
          <p:cNvPr id="3" name="Slide Number Placeholder 2">
            <a:extLst>
              <a:ext uri="{FF2B5EF4-FFF2-40B4-BE49-F238E27FC236}">
                <a16:creationId xmlns:a16="http://schemas.microsoft.com/office/drawing/2014/main" id="{3014239E-B731-466E-9CF2-6EADD6A92B6A}"/>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
        <p:nvSpPr>
          <p:cNvPr id="5" name="Content Placeholder 4">
            <a:extLst>
              <a:ext uri="{FF2B5EF4-FFF2-40B4-BE49-F238E27FC236}">
                <a16:creationId xmlns:a16="http://schemas.microsoft.com/office/drawing/2014/main" id="{72A21EB8-93CF-4C44-B2CD-B339903DEAC3}"/>
              </a:ext>
            </a:extLst>
          </p:cNvPr>
          <p:cNvSpPr>
            <a:spLocks noGrp="1"/>
          </p:cNvSpPr>
          <p:nvPr>
            <p:ph idx="1"/>
          </p:nvPr>
        </p:nvSpPr>
        <p:spPr/>
        <p:txBody>
          <a:bodyPr/>
          <a:lstStyle/>
          <a:p>
            <a:r>
              <a:rPr lang="en-US" dirty="0"/>
              <a:t>Detected by system when plugged in.</a:t>
            </a:r>
          </a:p>
          <a:p>
            <a:r>
              <a:rPr lang="en-US" dirty="0"/>
              <a:t>Coldpluggable devices are not; require a complete reboot.</a:t>
            </a:r>
          </a:p>
          <a:p>
            <a:pPr lvl="1"/>
            <a:r>
              <a:rPr lang="en-US" dirty="0"/>
              <a:t>RAM, CPUs, internal storage, etc.</a:t>
            </a:r>
          </a:p>
          <a:p>
            <a:r>
              <a:rPr lang="en-US" dirty="0"/>
              <a:t>Some coldpluggable devices require system to be powered off.</a:t>
            </a:r>
          </a:p>
          <a:p>
            <a:r>
              <a:rPr lang="en-US" dirty="0"/>
              <a:t>Modern distros support hotplugging for many bus types.</a:t>
            </a:r>
          </a:p>
          <a:p>
            <a:pPr lvl="1"/>
            <a:r>
              <a:rPr lang="en-US" dirty="0"/>
              <a:t>USB, FireWire, PCIe, etc.</a:t>
            </a:r>
          </a:p>
        </p:txBody>
      </p:sp>
    </p:spTree>
    <p:extLst>
      <p:ext uri="{BB962C8B-B14F-4D97-AF65-F5344CB8AC3E}">
        <p14:creationId xmlns:p14="http://schemas.microsoft.com/office/powerpoint/2010/main" val="1189290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FFD3-7F54-4FC6-A043-FFB49185CB7D}"/>
              </a:ext>
            </a:extLst>
          </p:cNvPr>
          <p:cNvSpPr>
            <a:spLocks noGrp="1"/>
          </p:cNvSpPr>
          <p:nvPr>
            <p:ph type="title"/>
          </p:nvPr>
        </p:nvSpPr>
        <p:spPr/>
        <p:txBody>
          <a:bodyPr/>
          <a:lstStyle/>
          <a:p>
            <a:r>
              <a:rPr lang="en-US" dirty="0"/>
              <a:t>udev</a:t>
            </a:r>
          </a:p>
        </p:txBody>
      </p:sp>
      <p:sp>
        <p:nvSpPr>
          <p:cNvPr id="3" name="Text Placeholder 2">
            <a:extLst>
              <a:ext uri="{FF2B5EF4-FFF2-40B4-BE49-F238E27FC236}">
                <a16:creationId xmlns:a16="http://schemas.microsoft.com/office/drawing/2014/main" id="{CFFB854F-86E8-4AF9-9058-04C4178DC8BB}"/>
              </a:ext>
            </a:extLst>
          </p:cNvPr>
          <p:cNvSpPr>
            <a:spLocks noGrp="1"/>
          </p:cNvSpPr>
          <p:nvPr>
            <p:ph type="body" sz="quarter" idx="13"/>
          </p:nvPr>
        </p:nvSpPr>
        <p:spPr/>
        <p:txBody>
          <a:bodyPr/>
          <a:lstStyle/>
          <a:p>
            <a:r>
              <a:rPr lang="en-US" dirty="0"/>
              <a:t>A device manager that automatically detects and configures hardware devices.</a:t>
            </a:r>
          </a:p>
        </p:txBody>
      </p:sp>
      <p:sp>
        <p:nvSpPr>
          <p:cNvPr id="4" name="Slide Number Placeholder 3">
            <a:extLst>
              <a:ext uri="{FF2B5EF4-FFF2-40B4-BE49-F238E27FC236}">
                <a16:creationId xmlns:a16="http://schemas.microsoft.com/office/drawing/2014/main" id="{F1B9C35B-3922-4CFA-BD53-32A711C684C1}"/>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
        <p:nvSpPr>
          <p:cNvPr id="5" name="Content Placeholder 4">
            <a:extLst>
              <a:ext uri="{FF2B5EF4-FFF2-40B4-BE49-F238E27FC236}">
                <a16:creationId xmlns:a16="http://schemas.microsoft.com/office/drawing/2014/main" id="{55FC4AF5-9404-47CB-B10C-897D98B2A90F}"/>
              </a:ext>
            </a:extLst>
          </p:cNvPr>
          <p:cNvSpPr>
            <a:spLocks noGrp="1"/>
          </p:cNvSpPr>
          <p:nvPr>
            <p:ph idx="1"/>
          </p:nvPr>
        </p:nvSpPr>
        <p:spPr/>
        <p:txBody>
          <a:bodyPr/>
          <a:lstStyle/>
          <a:p>
            <a:r>
              <a:rPr lang="en-US" dirty="0"/>
              <a:t>A function of systemd.</a:t>
            </a:r>
          </a:p>
          <a:p>
            <a:r>
              <a:rPr lang="en-US" dirty="0"/>
              <a:t>Initialized during boot.</a:t>
            </a:r>
          </a:p>
          <a:p>
            <a:r>
              <a:rPr lang="en-US" dirty="0"/>
              <a:t>Handles configuration for both hotpluggable/coldpluggable devices.</a:t>
            </a:r>
          </a:p>
          <a:p>
            <a:pPr lvl="1"/>
            <a:r>
              <a:rPr lang="en-US" dirty="0"/>
              <a:t>Loads coldpluggable modules when system is booted.</a:t>
            </a:r>
          </a:p>
          <a:p>
            <a:pPr lvl="1"/>
            <a:r>
              <a:rPr lang="en-US" dirty="0"/>
              <a:t>Loads hotpluggable modules dynamically during runtime.</a:t>
            </a:r>
          </a:p>
        </p:txBody>
      </p:sp>
    </p:spTree>
    <p:extLst>
      <p:ext uri="{BB962C8B-B14F-4D97-AF65-F5344CB8AC3E}">
        <p14:creationId xmlns:p14="http://schemas.microsoft.com/office/powerpoint/2010/main" val="341024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5BB837-7738-4118-B55B-CC414CCC7718}"/>
              </a:ext>
            </a:extLst>
          </p:cNvPr>
          <p:cNvSpPr>
            <a:spLocks noGrp="1"/>
          </p:cNvSpPr>
          <p:nvPr>
            <p:ph type="title"/>
          </p:nvPr>
        </p:nvSpPr>
        <p:spPr/>
        <p:txBody>
          <a:bodyPr/>
          <a:lstStyle/>
          <a:p>
            <a:r>
              <a:rPr lang="en-US" dirty="0"/>
              <a:t>udev Rules</a:t>
            </a:r>
          </a:p>
        </p:txBody>
      </p:sp>
      <p:sp>
        <p:nvSpPr>
          <p:cNvPr id="4" name="Slide Number Placeholder 3">
            <a:extLst>
              <a:ext uri="{FF2B5EF4-FFF2-40B4-BE49-F238E27FC236}">
                <a16:creationId xmlns:a16="http://schemas.microsoft.com/office/drawing/2014/main" id="{C5772631-33A2-430D-84AE-3E8C4858E316}"/>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
        <p:nvSpPr>
          <p:cNvPr id="7" name="Content Placeholder 6">
            <a:extLst>
              <a:ext uri="{FF2B5EF4-FFF2-40B4-BE49-F238E27FC236}">
                <a16:creationId xmlns:a16="http://schemas.microsoft.com/office/drawing/2014/main" id="{DF73DBE5-6EE7-4509-A6BE-9DAF661598C4}"/>
              </a:ext>
            </a:extLst>
          </p:cNvPr>
          <p:cNvSpPr>
            <a:spLocks noGrp="1"/>
          </p:cNvSpPr>
          <p:nvPr>
            <p:ph idx="1"/>
          </p:nvPr>
        </p:nvSpPr>
        <p:spPr/>
        <p:txBody>
          <a:bodyPr/>
          <a:lstStyle/>
          <a:p>
            <a:r>
              <a:rPr lang="en-US" sz="1600" dirty="0"/>
              <a:t>Add rules files in </a:t>
            </a:r>
            <a:r>
              <a:rPr lang="en-US" sz="1600" dirty="0">
                <a:latin typeface="Cutive Mono" panose="020B0604020202020204" charset="0"/>
              </a:rPr>
              <a:t>/etc/udev/rules.d/</a:t>
            </a:r>
          </a:p>
          <a:p>
            <a:r>
              <a:rPr lang="en-US" sz="1600" dirty="0"/>
              <a:t>Rules tell udev to configure device/run command when plugged in.</a:t>
            </a:r>
          </a:p>
          <a:p>
            <a:r>
              <a:rPr lang="en-US" sz="1600" dirty="0"/>
              <a:t>Example: Create symbolic link on device plugin.</a:t>
            </a:r>
          </a:p>
          <a:p>
            <a:pPr lvl="1"/>
            <a:r>
              <a:rPr lang="en-US" sz="1400" dirty="0"/>
              <a:t>You always can refer to device in the same way.</a:t>
            </a:r>
          </a:p>
          <a:p>
            <a:pPr lvl="1"/>
            <a:r>
              <a:rPr lang="en-US" sz="1400" dirty="0"/>
              <a:t>Don't have to rely on </a:t>
            </a:r>
            <a:r>
              <a:rPr lang="en-US" sz="1400" dirty="0">
                <a:latin typeface="Cutive Mono" panose="020B0604020202020204" charset="0"/>
              </a:rPr>
              <a:t>/dev/sda1</a:t>
            </a:r>
            <a:r>
              <a:rPr lang="en-US" sz="1400" dirty="0"/>
              <a:t>, </a:t>
            </a:r>
            <a:r>
              <a:rPr lang="en-US" sz="1400" dirty="0">
                <a:latin typeface="Cutive Mono" panose="020B0604020202020204" charset="0"/>
              </a:rPr>
              <a:t>/dev/sdb2</a:t>
            </a:r>
            <a:r>
              <a:rPr lang="en-US" sz="1400" dirty="0"/>
              <a:t>, etc.</a:t>
            </a:r>
          </a:p>
          <a:p>
            <a:r>
              <a:rPr lang="en-US" sz="1600" dirty="0"/>
              <a:t>Refer to device by unique attributes (e.g., vendor/product ID).</a:t>
            </a:r>
          </a:p>
          <a:p>
            <a:r>
              <a:rPr lang="en-US" sz="1600" dirty="0"/>
              <a:t>Example rule:</a:t>
            </a:r>
          </a:p>
          <a:p>
            <a:pPr marL="342900" lvl="1" indent="0">
              <a:buNone/>
            </a:pPr>
            <a:r>
              <a:rPr lang="en-US" sz="1400" dirty="0">
                <a:latin typeface="Cutive Mono" panose="020B0604020202020204" charset="0"/>
              </a:rPr>
              <a:t>KERNEL=="sd*", ATTRS{idVendor}=="334455", ATTRS{idProduct}=="667788", SYMLINK+="myusb"</a:t>
            </a:r>
          </a:p>
          <a:p>
            <a:r>
              <a:rPr lang="en-US" sz="1600" dirty="0"/>
              <a:t>Name file in format </a:t>
            </a:r>
            <a:r>
              <a:rPr lang="en-US" sz="1600" dirty="0">
                <a:latin typeface="Cutive Mono" panose="020B0604020202020204" charset="0"/>
              </a:rPr>
              <a:t>##-name.rules</a:t>
            </a:r>
          </a:p>
        </p:txBody>
      </p:sp>
    </p:spTree>
    <p:extLst>
      <p:ext uri="{BB962C8B-B14F-4D97-AF65-F5344CB8AC3E}">
        <p14:creationId xmlns:p14="http://schemas.microsoft.com/office/powerpoint/2010/main" val="1796638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B72E-3AD0-436E-B1BE-58E51E96529E}"/>
              </a:ext>
            </a:extLst>
          </p:cNvPr>
          <p:cNvSpPr>
            <a:spLocks noGrp="1"/>
          </p:cNvSpPr>
          <p:nvPr>
            <p:ph type="title"/>
          </p:nvPr>
        </p:nvSpPr>
        <p:spPr/>
        <p:txBody>
          <a:bodyPr/>
          <a:lstStyle/>
          <a:p>
            <a:r>
              <a:rPr lang="en-US" dirty="0"/>
              <a:t>The </a:t>
            </a:r>
            <a:r>
              <a:rPr lang="en-US" dirty="0">
                <a:latin typeface="Cutive Mono" panose="020B0604020202020204" charset="0"/>
              </a:rPr>
              <a:t>udevadm</a:t>
            </a:r>
            <a:r>
              <a:rPr lang="en-US" dirty="0"/>
              <a:t> Command (Slide 1 of 2)</a:t>
            </a:r>
          </a:p>
        </p:txBody>
      </p:sp>
      <p:sp>
        <p:nvSpPr>
          <p:cNvPr id="3" name="Slide Number Placeholder 2">
            <a:extLst>
              <a:ext uri="{FF2B5EF4-FFF2-40B4-BE49-F238E27FC236}">
                <a16:creationId xmlns:a16="http://schemas.microsoft.com/office/drawing/2014/main" id="{82A49F13-7809-451E-88A8-05F7C3A6C401}"/>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
        <p:nvSpPr>
          <p:cNvPr id="4" name="Content Placeholder 3">
            <a:extLst>
              <a:ext uri="{FF2B5EF4-FFF2-40B4-BE49-F238E27FC236}">
                <a16:creationId xmlns:a16="http://schemas.microsoft.com/office/drawing/2014/main" id="{8B96B8EC-BAEE-444A-9B3B-21893901E0F6}"/>
              </a:ext>
            </a:extLst>
          </p:cNvPr>
          <p:cNvSpPr>
            <a:spLocks noGrp="1"/>
          </p:cNvSpPr>
          <p:nvPr>
            <p:ph idx="1"/>
          </p:nvPr>
        </p:nvSpPr>
        <p:spPr/>
        <p:txBody>
          <a:bodyPr/>
          <a:lstStyle/>
          <a:p>
            <a:r>
              <a:rPr lang="en-US" dirty="0"/>
              <a:t>Manages udev to modify runtime behavior.</a:t>
            </a:r>
          </a:p>
        </p:txBody>
      </p:sp>
      <p:graphicFrame>
        <p:nvGraphicFramePr>
          <p:cNvPr id="5" name="Group 23">
            <a:extLst>
              <a:ext uri="{FF2B5EF4-FFF2-40B4-BE49-F238E27FC236}">
                <a16:creationId xmlns:a16="http://schemas.microsoft.com/office/drawing/2014/main" id="{2CA12CE4-786F-460E-9A6B-871E860971D4}"/>
              </a:ext>
            </a:extLst>
          </p:cNvPr>
          <p:cNvGraphicFramePr>
            <a:graphicFrameLocks noGrp="1"/>
          </p:cNvGraphicFramePr>
          <p:nvPr>
            <p:extLst>
              <p:ext uri="{D42A27DB-BD31-4B8C-83A1-F6EECF244321}">
                <p14:modId xmlns:p14="http://schemas.microsoft.com/office/powerpoint/2010/main" val="2976972324"/>
              </p:ext>
            </p:extLst>
          </p:nvPr>
        </p:nvGraphicFramePr>
        <p:xfrm>
          <a:off x="950210" y="1613417"/>
          <a:ext cx="7239000" cy="2301450"/>
        </p:xfrm>
        <a:graphic>
          <a:graphicData uri="http://schemas.openxmlformats.org/drawingml/2006/table">
            <a:tbl>
              <a:tblPr/>
              <a:tblGrid>
                <a:gridCol w="1762687">
                  <a:extLst>
                    <a:ext uri="{9D8B030D-6E8A-4147-A177-3AD203B41FA5}">
                      <a16:colId xmlns:a16="http://schemas.microsoft.com/office/drawing/2014/main" val="20000"/>
                    </a:ext>
                  </a:extLst>
                </a:gridCol>
                <a:gridCol w="5476313">
                  <a:extLst>
                    <a:ext uri="{9D8B030D-6E8A-4147-A177-3AD203B41FA5}">
                      <a16:colId xmlns:a16="http://schemas.microsoft.com/office/drawing/2014/main" val="20001"/>
                    </a:ext>
                  </a:extLst>
                </a:gridCol>
              </a:tblGrid>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Retrieve device info/attributes stored in udev database or </a:t>
                      </a:r>
                      <a:r>
                        <a:rPr kumimoji="0" lang="en-US" sz="1200" b="0" i="0" u="none" strike="noStrike" cap="none" normalizeH="0" baseline="0" dirty="0">
                          <a:ln>
                            <a:noFill/>
                          </a:ln>
                          <a:solidFill>
                            <a:srgbClr val="45545F"/>
                          </a:solidFill>
                          <a:effectLst/>
                          <a:latin typeface="Cutive Mono" panose="020B0604020202020204" charset="0"/>
                          <a:cs typeface="Calibri"/>
                        </a:rPr>
                        <a:t>/sys/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control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Modify running state of udev.</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trigger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Execute rules that apply to plugged-in devices.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3575">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monitor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Watch for events sent by kernel or udev rule.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1546867"/>
                  </a:ext>
                </a:extLst>
              </a:tr>
              <a:tr h="383575">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test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Simulate udev event running for a device.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02681346"/>
                  </a:ext>
                </a:extLst>
              </a:tr>
            </a:tbl>
          </a:graphicData>
        </a:graphic>
      </p:graphicFrame>
    </p:spTree>
    <p:extLst>
      <p:ext uri="{BB962C8B-B14F-4D97-AF65-F5344CB8AC3E}">
        <p14:creationId xmlns:p14="http://schemas.microsoft.com/office/powerpoint/2010/main" val="3371662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AE1053-4967-416F-B9A4-63C6E6FB2392}"/>
              </a:ext>
            </a:extLst>
          </p:cNvPr>
          <p:cNvSpPr>
            <a:spLocks noGrp="1"/>
          </p:cNvSpPr>
          <p:nvPr>
            <p:ph type="title"/>
          </p:nvPr>
        </p:nvSpPr>
        <p:spPr/>
        <p:txBody>
          <a:bodyPr/>
          <a:lstStyle/>
          <a:p>
            <a:r>
              <a:rPr lang="en-US" dirty="0"/>
              <a:t>The </a:t>
            </a:r>
            <a:r>
              <a:rPr lang="en-US" dirty="0">
                <a:latin typeface="Cutive Mono" panose="020B0604020202020204" charset="0"/>
              </a:rPr>
              <a:t>udevadm</a:t>
            </a:r>
            <a:r>
              <a:rPr lang="en-US" dirty="0"/>
              <a:t> Command (Slide 2 of 2)</a:t>
            </a:r>
          </a:p>
        </p:txBody>
      </p:sp>
      <p:sp>
        <p:nvSpPr>
          <p:cNvPr id="3" name="Slide Number Placeholder 2">
            <a:extLst>
              <a:ext uri="{FF2B5EF4-FFF2-40B4-BE49-F238E27FC236}">
                <a16:creationId xmlns:a16="http://schemas.microsoft.com/office/drawing/2014/main" id="{EC366C56-998E-4474-906A-D2FF698F6A8A}"/>
              </a:ext>
            </a:extLst>
          </p:cNvPr>
          <p:cNvSpPr>
            <a:spLocks noGrp="1"/>
          </p:cNvSpPr>
          <p:nvPr>
            <p:ph type="sldNum" sz="quarter" idx="4"/>
          </p:nvPr>
        </p:nvSpPr>
        <p:spPr/>
        <p:txBody>
          <a:bodyPr/>
          <a:lstStyle/>
          <a:p>
            <a:fld id="{2066355A-084C-D24E-9AD2-7E4FC41EA627}" type="slidenum">
              <a:rPr lang="en-US" smtClean="0"/>
              <a:pPr/>
              <a:t>24</a:t>
            </a:fld>
            <a:endParaRPr lang="en-US" dirty="0"/>
          </a:p>
        </p:txBody>
      </p:sp>
      <p:pic>
        <p:nvPicPr>
          <p:cNvPr id="4" name="Picture 3">
            <a:extLst>
              <a:ext uri="{FF2B5EF4-FFF2-40B4-BE49-F238E27FC236}">
                <a16:creationId xmlns:a16="http://schemas.microsoft.com/office/drawing/2014/main" id="{BBA344D2-483E-4516-B0CC-DB2933755130}"/>
              </a:ext>
            </a:extLst>
          </p:cNvPr>
          <p:cNvPicPr>
            <a:picLocks noChangeAspect="1"/>
          </p:cNvPicPr>
          <p:nvPr/>
        </p:nvPicPr>
        <p:blipFill>
          <a:blip r:embed="rId2"/>
          <a:stretch>
            <a:fillRect/>
          </a:stretch>
        </p:blipFill>
        <p:spPr>
          <a:xfrm>
            <a:off x="1109993" y="708660"/>
            <a:ext cx="6924015" cy="3822896"/>
          </a:xfrm>
          <a:prstGeom prst="rect">
            <a:avLst/>
          </a:prstGeom>
        </p:spPr>
      </p:pic>
    </p:spTree>
    <p:extLst>
      <p:ext uri="{BB962C8B-B14F-4D97-AF65-F5344CB8AC3E}">
        <p14:creationId xmlns:p14="http://schemas.microsoft.com/office/powerpoint/2010/main" val="1747713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6AB0-165B-447B-83AE-BDE127F576BE}"/>
              </a:ext>
            </a:extLst>
          </p:cNvPr>
          <p:cNvSpPr>
            <a:spLocks noGrp="1"/>
          </p:cNvSpPr>
          <p:nvPr>
            <p:ph type="title"/>
          </p:nvPr>
        </p:nvSpPr>
        <p:spPr/>
        <p:txBody>
          <a:bodyPr/>
          <a:lstStyle/>
          <a:p>
            <a:r>
              <a:rPr lang="en-US" dirty="0"/>
              <a:t>Printing Software</a:t>
            </a:r>
          </a:p>
        </p:txBody>
      </p:sp>
      <p:sp>
        <p:nvSpPr>
          <p:cNvPr id="3" name="Slide Number Placeholder 2">
            <a:extLst>
              <a:ext uri="{FF2B5EF4-FFF2-40B4-BE49-F238E27FC236}">
                <a16:creationId xmlns:a16="http://schemas.microsoft.com/office/drawing/2014/main" id="{C20C19EC-625D-4AA7-96A7-5B78A9E0B1EE}"/>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
        <p:nvSpPr>
          <p:cNvPr id="4" name="Content Placeholder 3">
            <a:extLst>
              <a:ext uri="{FF2B5EF4-FFF2-40B4-BE49-F238E27FC236}">
                <a16:creationId xmlns:a16="http://schemas.microsoft.com/office/drawing/2014/main" id="{CA3BBD97-38B9-49E8-AF62-6E3D07BD2F19}"/>
              </a:ext>
            </a:extLst>
          </p:cNvPr>
          <p:cNvSpPr>
            <a:spLocks noGrp="1"/>
          </p:cNvSpPr>
          <p:nvPr>
            <p:ph idx="1"/>
          </p:nvPr>
        </p:nvSpPr>
        <p:spPr/>
        <p:txBody>
          <a:bodyPr/>
          <a:lstStyle/>
          <a:p>
            <a:r>
              <a:rPr lang="en-US" dirty="0"/>
              <a:t>Printers are usually bundled with software utilities.</a:t>
            </a:r>
          </a:p>
          <a:p>
            <a:pPr lvl="1"/>
            <a:r>
              <a:rPr lang="en-US" dirty="0"/>
              <a:t>Enable you to configure printer settings.</a:t>
            </a:r>
          </a:p>
          <a:p>
            <a:pPr lvl="1"/>
            <a:r>
              <a:rPr lang="en-US" dirty="0"/>
              <a:t>May only run on specific OSs.</a:t>
            </a:r>
          </a:p>
          <a:p>
            <a:pPr lvl="1"/>
            <a:r>
              <a:rPr lang="en-US" dirty="0"/>
              <a:t>You can still use Linux utilities.</a:t>
            </a:r>
          </a:p>
          <a:p>
            <a:r>
              <a:rPr lang="en-US" dirty="0"/>
              <a:t>Vendors usually provide drivers for download on their websites.</a:t>
            </a:r>
          </a:p>
        </p:txBody>
      </p:sp>
    </p:spTree>
    <p:extLst>
      <p:ext uri="{BB962C8B-B14F-4D97-AF65-F5344CB8AC3E}">
        <p14:creationId xmlns:p14="http://schemas.microsoft.com/office/powerpoint/2010/main" val="4216471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BB407-CA9D-419B-9874-6F2C0DF03A3C}"/>
              </a:ext>
            </a:extLst>
          </p:cNvPr>
          <p:cNvSpPr>
            <a:spLocks noGrp="1"/>
          </p:cNvSpPr>
          <p:nvPr>
            <p:ph type="title"/>
          </p:nvPr>
        </p:nvSpPr>
        <p:spPr/>
        <p:txBody>
          <a:bodyPr/>
          <a:lstStyle/>
          <a:p>
            <a:r>
              <a:rPr lang="en-US" dirty="0"/>
              <a:t>CUPS (Slide 1 of 2)</a:t>
            </a:r>
          </a:p>
        </p:txBody>
      </p:sp>
      <p:sp>
        <p:nvSpPr>
          <p:cNvPr id="7" name="Text Placeholder 6">
            <a:extLst>
              <a:ext uri="{FF2B5EF4-FFF2-40B4-BE49-F238E27FC236}">
                <a16:creationId xmlns:a16="http://schemas.microsoft.com/office/drawing/2014/main" id="{107B6EC4-D049-4217-AD1C-E8C9A1632241}"/>
              </a:ext>
            </a:extLst>
          </p:cNvPr>
          <p:cNvSpPr>
            <a:spLocks noGrp="1"/>
          </p:cNvSpPr>
          <p:nvPr>
            <p:ph type="body" sz="quarter" idx="13"/>
          </p:nvPr>
        </p:nvSpPr>
        <p:spPr/>
        <p:txBody>
          <a:bodyPr/>
          <a:lstStyle/>
          <a:p>
            <a:r>
              <a:rPr lang="en-US" dirty="0"/>
              <a:t>A print management system for Linux that enables a computer to function as a print server.</a:t>
            </a:r>
          </a:p>
        </p:txBody>
      </p:sp>
      <p:sp>
        <p:nvSpPr>
          <p:cNvPr id="3" name="Slide Number Placeholder 2">
            <a:extLst>
              <a:ext uri="{FF2B5EF4-FFF2-40B4-BE49-F238E27FC236}">
                <a16:creationId xmlns:a16="http://schemas.microsoft.com/office/drawing/2014/main" id="{81CC6D66-2B2C-4835-9070-8989019DE928}"/>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
        <p:nvSpPr>
          <p:cNvPr id="6" name="Content Placeholder 5">
            <a:extLst>
              <a:ext uri="{FF2B5EF4-FFF2-40B4-BE49-F238E27FC236}">
                <a16:creationId xmlns:a16="http://schemas.microsoft.com/office/drawing/2014/main" id="{7D7AA9B2-4BD2-4658-94D8-D2AC4C59F8AC}"/>
              </a:ext>
            </a:extLst>
          </p:cNvPr>
          <p:cNvSpPr>
            <a:spLocks noGrp="1"/>
          </p:cNvSpPr>
          <p:nvPr>
            <p:ph idx="1"/>
          </p:nvPr>
        </p:nvSpPr>
        <p:spPr/>
        <p:txBody>
          <a:bodyPr/>
          <a:lstStyle/>
          <a:p>
            <a:r>
              <a:rPr lang="en-US" dirty="0"/>
              <a:t>System running CUPS can initiate print jobs from clients.</a:t>
            </a:r>
          </a:p>
          <a:p>
            <a:r>
              <a:rPr lang="en-US" dirty="0"/>
              <a:t>Jobs are processed and sent to appropriate printer.</a:t>
            </a:r>
          </a:p>
          <a:p>
            <a:r>
              <a:rPr lang="en-US" dirty="0"/>
              <a:t>Can process different data formats on same print server.</a:t>
            </a:r>
          </a:p>
          <a:p>
            <a:r>
              <a:rPr lang="en-US" dirty="0"/>
              <a:t>Designed for:</a:t>
            </a:r>
          </a:p>
          <a:p>
            <a:pPr lvl="1"/>
            <a:r>
              <a:rPr lang="en-US" dirty="0"/>
              <a:t>Scheduling jobs.</a:t>
            </a:r>
          </a:p>
          <a:p>
            <a:pPr lvl="1"/>
            <a:r>
              <a:rPr lang="en-US" dirty="0"/>
              <a:t>Processing admin commands.</a:t>
            </a:r>
          </a:p>
          <a:p>
            <a:pPr lvl="1"/>
            <a:r>
              <a:rPr lang="en-US" dirty="0"/>
              <a:t>Providing printer status.</a:t>
            </a:r>
          </a:p>
          <a:p>
            <a:r>
              <a:rPr lang="en-US" dirty="0"/>
              <a:t>Has web-based interface for configuration.</a:t>
            </a:r>
          </a:p>
          <a:p>
            <a:pPr lvl="1"/>
            <a:r>
              <a:rPr lang="en-US" dirty="0"/>
              <a:t>Modifies </a:t>
            </a:r>
            <a:r>
              <a:rPr lang="en-US" dirty="0">
                <a:latin typeface="Cutive Mono" panose="020B0604020202020204" charset="0"/>
              </a:rPr>
              <a:t>/etc/cups/cupsd.conf</a:t>
            </a:r>
            <a:r>
              <a:rPr lang="en-US" dirty="0"/>
              <a:t> and </a:t>
            </a:r>
            <a:r>
              <a:rPr lang="en-US" dirty="0">
                <a:latin typeface="Cutive Mono" panose="020B0604020202020204" charset="0"/>
              </a:rPr>
              <a:t>/etc/cups/cups-files.conf</a:t>
            </a:r>
          </a:p>
        </p:txBody>
      </p:sp>
    </p:spTree>
    <p:extLst>
      <p:ext uri="{BB962C8B-B14F-4D97-AF65-F5344CB8AC3E}">
        <p14:creationId xmlns:p14="http://schemas.microsoft.com/office/powerpoint/2010/main" val="2201411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054BDD-1B24-4020-933C-0A5D7E92E8F3}"/>
              </a:ext>
            </a:extLst>
          </p:cNvPr>
          <p:cNvSpPr>
            <a:spLocks noGrp="1"/>
          </p:cNvSpPr>
          <p:nvPr>
            <p:ph type="title"/>
          </p:nvPr>
        </p:nvSpPr>
        <p:spPr/>
        <p:txBody>
          <a:bodyPr/>
          <a:lstStyle/>
          <a:p>
            <a:r>
              <a:rPr lang="en-US" dirty="0"/>
              <a:t>CUPS (Slide 2 of 2)</a:t>
            </a:r>
          </a:p>
        </p:txBody>
      </p:sp>
      <p:sp>
        <p:nvSpPr>
          <p:cNvPr id="4" name="Slide Number Placeholder 3">
            <a:extLst>
              <a:ext uri="{FF2B5EF4-FFF2-40B4-BE49-F238E27FC236}">
                <a16:creationId xmlns:a16="http://schemas.microsoft.com/office/drawing/2014/main" id="{53054EE2-C9B8-463F-B726-E001B5464802}"/>
              </a:ext>
            </a:extLst>
          </p:cNvPr>
          <p:cNvSpPr>
            <a:spLocks noGrp="1"/>
          </p:cNvSpPr>
          <p:nvPr>
            <p:ph type="sldNum" sz="quarter" idx="4"/>
          </p:nvPr>
        </p:nvSpPr>
        <p:spPr/>
        <p:txBody>
          <a:bodyPr/>
          <a:lstStyle/>
          <a:p>
            <a:fld id="{2066355A-084C-D24E-9AD2-7E4FC41EA627}" type="slidenum">
              <a:rPr lang="en-US" smtClean="0"/>
              <a:pPr/>
              <a:t>27</a:t>
            </a:fld>
            <a:endParaRPr lang="en-US" dirty="0"/>
          </a:p>
        </p:txBody>
      </p:sp>
      <p:pic>
        <p:nvPicPr>
          <p:cNvPr id="8" name="Picture 7">
            <a:extLst>
              <a:ext uri="{FF2B5EF4-FFF2-40B4-BE49-F238E27FC236}">
                <a16:creationId xmlns:a16="http://schemas.microsoft.com/office/drawing/2014/main" id="{B12BC792-0E7B-4012-91E7-6C1131713D4F}"/>
              </a:ext>
            </a:extLst>
          </p:cNvPr>
          <p:cNvPicPr>
            <a:picLocks noChangeAspect="1"/>
          </p:cNvPicPr>
          <p:nvPr/>
        </p:nvPicPr>
        <p:blipFill>
          <a:blip r:embed="rId2"/>
          <a:stretch>
            <a:fillRect/>
          </a:stretch>
        </p:blipFill>
        <p:spPr>
          <a:xfrm>
            <a:off x="547658" y="967902"/>
            <a:ext cx="8048684" cy="3652864"/>
          </a:xfrm>
          <a:prstGeom prst="rect">
            <a:avLst/>
          </a:prstGeom>
        </p:spPr>
      </p:pic>
    </p:spTree>
    <p:extLst>
      <p:ext uri="{BB962C8B-B14F-4D97-AF65-F5344CB8AC3E}">
        <p14:creationId xmlns:p14="http://schemas.microsoft.com/office/powerpoint/2010/main" val="662555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21C9E7-1780-45E1-829B-145E10791BEA}"/>
              </a:ext>
            </a:extLst>
          </p:cNvPr>
          <p:cNvSpPr>
            <a:spLocks noGrp="1"/>
          </p:cNvSpPr>
          <p:nvPr>
            <p:ph type="title"/>
          </p:nvPr>
        </p:nvSpPr>
        <p:spPr/>
        <p:txBody>
          <a:bodyPr/>
          <a:lstStyle/>
          <a:p>
            <a:r>
              <a:rPr lang="en-US" dirty="0"/>
              <a:t>The </a:t>
            </a:r>
            <a:r>
              <a:rPr lang="en-US" dirty="0">
                <a:latin typeface="Cutive Mono" panose="020B0604020202020204" charset="0"/>
              </a:rPr>
              <a:t>lpr</a:t>
            </a:r>
            <a:r>
              <a:rPr lang="en-US" dirty="0"/>
              <a:t> Command</a:t>
            </a:r>
          </a:p>
        </p:txBody>
      </p:sp>
      <p:sp>
        <p:nvSpPr>
          <p:cNvPr id="4" name="Slide Number Placeholder 3">
            <a:extLst>
              <a:ext uri="{FF2B5EF4-FFF2-40B4-BE49-F238E27FC236}">
                <a16:creationId xmlns:a16="http://schemas.microsoft.com/office/drawing/2014/main" id="{A10ED902-3D20-430F-A0F1-5C978F3473BE}"/>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
        <p:nvSpPr>
          <p:cNvPr id="7" name="Content Placeholder 6">
            <a:extLst>
              <a:ext uri="{FF2B5EF4-FFF2-40B4-BE49-F238E27FC236}">
                <a16:creationId xmlns:a16="http://schemas.microsoft.com/office/drawing/2014/main" id="{602A2AC1-85AC-42C3-8668-9040D63EDFD4}"/>
              </a:ext>
            </a:extLst>
          </p:cNvPr>
          <p:cNvSpPr>
            <a:spLocks noGrp="1"/>
          </p:cNvSpPr>
          <p:nvPr>
            <p:ph idx="1"/>
          </p:nvPr>
        </p:nvSpPr>
        <p:spPr/>
        <p:txBody>
          <a:bodyPr/>
          <a:lstStyle/>
          <a:p>
            <a:r>
              <a:rPr lang="en-US" dirty="0"/>
              <a:t>Submits files for printing.</a:t>
            </a:r>
          </a:p>
          <a:p>
            <a:r>
              <a:rPr lang="en-US" dirty="0"/>
              <a:t>Files are sent to specified printer or job queue.</a:t>
            </a:r>
          </a:p>
          <a:p>
            <a:r>
              <a:rPr lang="en-US" dirty="0"/>
              <a:t>If no printer is specified, default printer is used.</a:t>
            </a:r>
          </a:p>
          <a:p>
            <a:pPr lvl="1"/>
            <a:r>
              <a:rPr lang="en-US" dirty="0"/>
              <a:t>Configurable through CUPS.</a:t>
            </a:r>
          </a:p>
          <a:p>
            <a:r>
              <a:rPr lang="en-US" dirty="0"/>
              <a:t>Reads print file from stdin if no files are supplied.</a:t>
            </a:r>
          </a:p>
        </p:txBody>
      </p:sp>
    </p:spTree>
    <p:extLst>
      <p:ext uri="{BB962C8B-B14F-4D97-AF65-F5344CB8AC3E}">
        <p14:creationId xmlns:p14="http://schemas.microsoft.com/office/powerpoint/2010/main" val="1400954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93403F5-D1EB-4FDB-8A61-BC0D61FF0D30}"/>
              </a:ext>
            </a:extLst>
          </p:cNvPr>
          <p:cNvSpPr>
            <a:spLocks noGrp="1"/>
          </p:cNvSpPr>
          <p:nvPr>
            <p:ph type="body" sz="quarter" idx="13"/>
          </p:nvPr>
        </p:nvSpPr>
        <p:spPr/>
        <p:txBody>
          <a:bodyPr/>
          <a:lstStyle/>
          <a:p>
            <a:r>
              <a:rPr lang="en-US" dirty="0"/>
              <a:t>Discussing Configuring Devices</a:t>
            </a:r>
          </a:p>
        </p:txBody>
      </p:sp>
      <p:sp>
        <p:nvSpPr>
          <p:cNvPr id="3" name="Slide Number Placeholder 2">
            <a:extLst>
              <a:ext uri="{FF2B5EF4-FFF2-40B4-BE49-F238E27FC236}">
                <a16:creationId xmlns:a16="http://schemas.microsoft.com/office/drawing/2014/main" id="{D76AECB6-9CC2-4B58-9916-6B588BE179E5}"/>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Tree>
    <p:extLst>
      <p:ext uri="{BB962C8B-B14F-4D97-AF65-F5344CB8AC3E}">
        <p14:creationId xmlns:p14="http://schemas.microsoft.com/office/powerpoint/2010/main" val="304197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1DCFC5-F8A3-42AC-9D8A-F6917E5BE1E4}"/>
              </a:ext>
            </a:extLst>
          </p:cNvPr>
          <p:cNvSpPr>
            <a:spLocks noGrp="1"/>
          </p:cNvSpPr>
          <p:nvPr>
            <p:ph type="title"/>
          </p:nvPr>
        </p:nvSpPr>
        <p:spPr/>
        <p:txBody>
          <a:bodyPr/>
          <a:lstStyle/>
          <a:p>
            <a:r>
              <a:rPr lang="en-US" dirty="0"/>
              <a:t>The Importance of Device Drivers</a:t>
            </a:r>
          </a:p>
        </p:txBody>
      </p:sp>
      <p:sp>
        <p:nvSpPr>
          <p:cNvPr id="4" name="Slide Number Placeholder 3">
            <a:extLst>
              <a:ext uri="{FF2B5EF4-FFF2-40B4-BE49-F238E27FC236}">
                <a16:creationId xmlns:a16="http://schemas.microsoft.com/office/drawing/2014/main" id="{8E729C66-0AE8-4448-A0AB-4CECFADB9842}"/>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6" name="Content Placeholder 5">
            <a:extLst>
              <a:ext uri="{FF2B5EF4-FFF2-40B4-BE49-F238E27FC236}">
                <a16:creationId xmlns:a16="http://schemas.microsoft.com/office/drawing/2014/main" id="{FE905038-A5BA-4CB4-879A-C8669D698F8D}"/>
              </a:ext>
            </a:extLst>
          </p:cNvPr>
          <p:cNvSpPr>
            <a:spLocks noGrp="1"/>
          </p:cNvSpPr>
          <p:nvPr>
            <p:ph idx="1"/>
          </p:nvPr>
        </p:nvSpPr>
        <p:spPr/>
        <p:txBody>
          <a:bodyPr/>
          <a:lstStyle/>
          <a:p>
            <a:r>
              <a:rPr lang="en-US" dirty="0"/>
              <a:t>Drivers are an interface between OS and device.</a:t>
            </a:r>
          </a:p>
          <a:p>
            <a:r>
              <a:rPr lang="en-US" dirty="0"/>
              <a:t>Crucial for devices to function in Linux.</a:t>
            </a:r>
          </a:p>
          <a:p>
            <a:r>
              <a:rPr lang="en-US" dirty="0"/>
              <a:t>Great strides have been made to write Linux-compatible drivers.</a:t>
            </a:r>
          </a:p>
          <a:p>
            <a:pPr lvl="1"/>
            <a:r>
              <a:rPr lang="en-US" dirty="0"/>
              <a:t>May still be compatibility issues in certain cases.</a:t>
            </a:r>
          </a:p>
          <a:p>
            <a:r>
              <a:rPr lang="en-US" dirty="0"/>
              <a:t>No matter the device, make sure:</a:t>
            </a:r>
          </a:p>
          <a:p>
            <a:pPr lvl="1"/>
            <a:r>
              <a:rPr lang="en-US" dirty="0"/>
              <a:t>Device drivers are available.</a:t>
            </a:r>
          </a:p>
          <a:p>
            <a:pPr lvl="1"/>
            <a:r>
              <a:rPr lang="en-US" dirty="0"/>
              <a:t>Your system has those drivers.</a:t>
            </a:r>
          </a:p>
          <a:p>
            <a:r>
              <a:rPr lang="en-US" dirty="0"/>
              <a:t>Without drivers, the device may function poorly or not at all.</a:t>
            </a:r>
          </a:p>
        </p:txBody>
      </p:sp>
    </p:spTree>
    <p:extLst>
      <p:ext uri="{BB962C8B-B14F-4D97-AF65-F5344CB8AC3E}">
        <p14:creationId xmlns:p14="http://schemas.microsoft.com/office/powerpoint/2010/main" val="1248965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8DA7E4-7775-9145-8A8E-66042D54AEA8}"/>
              </a:ext>
            </a:extLst>
          </p:cNvPr>
          <p:cNvSpPr>
            <a:spLocks noGrp="1"/>
          </p:cNvSpPr>
          <p:nvPr>
            <p:ph idx="1"/>
          </p:nvPr>
        </p:nvSpPr>
        <p:spPr/>
        <p:txBody>
          <a:bodyPr/>
          <a:lstStyle/>
          <a:p>
            <a:r>
              <a:rPr lang="en-US" b="1" dirty="0"/>
              <a:t>What task can you perform to be able to refer to a device with the same custom name every time it is plugged in?</a:t>
            </a:r>
          </a:p>
          <a:p>
            <a:endParaRPr lang="en-US" b="1" dirty="0"/>
          </a:p>
          <a:p>
            <a:r>
              <a:rPr lang="en-US" b="1" dirty="0"/>
              <a:t>ANSWER:</a:t>
            </a:r>
          </a:p>
          <a:p>
            <a:pPr lvl="1"/>
            <a:r>
              <a:rPr lang="en-US" dirty="0"/>
              <a:t>Create a symbolic link to the device through a </a:t>
            </a:r>
            <a:r>
              <a:rPr lang="en-US" dirty="0" err="1"/>
              <a:t>udev</a:t>
            </a:r>
            <a:r>
              <a:rPr lang="en-US" dirty="0"/>
              <a:t> rule in /</a:t>
            </a:r>
            <a:r>
              <a:rPr lang="en-US" dirty="0" err="1"/>
              <a:t>etc</a:t>
            </a:r>
            <a:r>
              <a:rPr lang="en-US" dirty="0"/>
              <a:t>/</a:t>
            </a:r>
            <a:r>
              <a:rPr lang="en-US" dirty="0" err="1"/>
              <a:t>udev</a:t>
            </a:r>
            <a:r>
              <a:rPr lang="en-US" dirty="0"/>
              <a:t>/</a:t>
            </a:r>
            <a:r>
              <a:rPr lang="en-US" dirty="0" err="1"/>
              <a:t>rules.d</a:t>
            </a:r>
            <a:r>
              <a:rPr lang="en-US" dirty="0"/>
              <a:t>/</a:t>
            </a:r>
          </a:p>
          <a:p>
            <a:endParaRPr lang="en-US" dirty="0"/>
          </a:p>
        </p:txBody>
      </p:sp>
      <p:sp>
        <p:nvSpPr>
          <p:cNvPr id="3" name="Title 2">
            <a:extLst>
              <a:ext uri="{FF2B5EF4-FFF2-40B4-BE49-F238E27FC236}">
                <a16:creationId xmlns:a16="http://schemas.microsoft.com/office/drawing/2014/main" id="{4F61100A-606F-D947-97C8-9BEF0CBA9EDF}"/>
              </a:ext>
            </a:extLst>
          </p:cNvPr>
          <p:cNvSpPr>
            <a:spLocks noGrp="1"/>
          </p:cNvSpPr>
          <p:nvPr>
            <p:ph type="title"/>
          </p:nvPr>
        </p:nvSpPr>
        <p:spPr/>
        <p:txBody>
          <a:bodyPr/>
          <a:lstStyle/>
          <a:p>
            <a:r>
              <a:rPr lang="en-US" dirty="0"/>
              <a:t>Activity 9-2: Discussing Configuring Devices</a:t>
            </a:r>
          </a:p>
        </p:txBody>
      </p:sp>
      <p:sp>
        <p:nvSpPr>
          <p:cNvPr id="4" name="Slide Number Placeholder 3">
            <a:extLst>
              <a:ext uri="{FF2B5EF4-FFF2-40B4-BE49-F238E27FC236}">
                <a16:creationId xmlns:a16="http://schemas.microsoft.com/office/drawing/2014/main" id="{3A7E2F01-6919-BE4C-A59D-740308E8BFB2}"/>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Tree>
    <p:extLst>
      <p:ext uri="{BB962C8B-B14F-4D97-AF65-F5344CB8AC3E}">
        <p14:creationId xmlns:p14="http://schemas.microsoft.com/office/powerpoint/2010/main" val="163556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8DA7E4-7775-9145-8A8E-66042D54AEA8}"/>
              </a:ext>
            </a:extLst>
          </p:cNvPr>
          <p:cNvSpPr>
            <a:spLocks noGrp="1"/>
          </p:cNvSpPr>
          <p:nvPr>
            <p:ph idx="1"/>
          </p:nvPr>
        </p:nvSpPr>
        <p:spPr/>
        <p:txBody>
          <a:bodyPr/>
          <a:lstStyle/>
          <a:p>
            <a:r>
              <a:rPr lang="en-US" b="1" dirty="0"/>
              <a:t>What is the significance of </a:t>
            </a:r>
            <a:r>
              <a:rPr lang="en-US" b="1" dirty="0" err="1"/>
              <a:t>udev</a:t>
            </a:r>
            <a:r>
              <a:rPr lang="en-US" b="1" dirty="0"/>
              <a:t>?</a:t>
            </a:r>
          </a:p>
          <a:p>
            <a:endParaRPr lang="en-US" b="1" dirty="0"/>
          </a:p>
          <a:p>
            <a:r>
              <a:rPr lang="en-US" b="1" dirty="0"/>
              <a:t>ANSWER:</a:t>
            </a:r>
          </a:p>
          <a:p>
            <a:pPr lvl="1"/>
            <a:r>
              <a:rPr lang="en-US" dirty="0"/>
              <a:t>Prior to </a:t>
            </a:r>
            <a:r>
              <a:rPr lang="en-US" dirty="0" err="1"/>
              <a:t>systemd</a:t>
            </a:r>
            <a:r>
              <a:rPr lang="en-US" dirty="0"/>
              <a:t> and new kernels, the /dev/ directory only contained static device files—</a:t>
            </a:r>
            <a:r>
              <a:rPr lang="en-US" dirty="0" err="1"/>
              <a:t>udev</a:t>
            </a:r>
            <a:r>
              <a:rPr lang="en-US" dirty="0"/>
              <a:t> brings dynamic device creation and removal.</a:t>
            </a:r>
          </a:p>
          <a:p>
            <a:endParaRPr lang="en-US" dirty="0"/>
          </a:p>
        </p:txBody>
      </p:sp>
      <p:sp>
        <p:nvSpPr>
          <p:cNvPr id="3" name="Title 2">
            <a:extLst>
              <a:ext uri="{FF2B5EF4-FFF2-40B4-BE49-F238E27FC236}">
                <a16:creationId xmlns:a16="http://schemas.microsoft.com/office/drawing/2014/main" id="{4F61100A-606F-D947-97C8-9BEF0CBA9EDF}"/>
              </a:ext>
            </a:extLst>
          </p:cNvPr>
          <p:cNvSpPr>
            <a:spLocks noGrp="1"/>
          </p:cNvSpPr>
          <p:nvPr>
            <p:ph type="title"/>
          </p:nvPr>
        </p:nvSpPr>
        <p:spPr/>
        <p:txBody>
          <a:bodyPr/>
          <a:lstStyle/>
          <a:p>
            <a:r>
              <a:rPr lang="en-US" dirty="0"/>
              <a:t>Activity 9-2: Discussing Configuring Devices</a:t>
            </a:r>
          </a:p>
        </p:txBody>
      </p:sp>
      <p:sp>
        <p:nvSpPr>
          <p:cNvPr id="4" name="Slide Number Placeholder 3">
            <a:extLst>
              <a:ext uri="{FF2B5EF4-FFF2-40B4-BE49-F238E27FC236}">
                <a16:creationId xmlns:a16="http://schemas.microsoft.com/office/drawing/2014/main" id="{3A7E2F01-6919-BE4C-A59D-740308E8BFB2}"/>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Tree>
    <p:extLst>
      <p:ext uri="{BB962C8B-B14F-4D97-AF65-F5344CB8AC3E}">
        <p14:creationId xmlns:p14="http://schemas.microsoft.com/office/powerpoint/2010/main" val="380018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8DA7E4-7775-9145-8A8E-66042D54AEA8}"/>
              </a:ext>
            </a:extLst>
          </p:cNvPr>
          <p:cNvSpPr>
            <a:spLocks noGrp="1"/>
          </p:cNvSpPr>
          <p:nvPr>
            <p:ph idx="1"/>
          </p:nvPr>
        </p:nvSpPr>
        <p:spPr/>
        <p:txBody>
          <a:bodyPr/>
          <a:lstStyle/>
          <a:p>
            <a:r>
              <a:rPr lang="en-US" b="1" dirty="0"/>
              <a:t>How can you start the CUPS service?</a:t>
            </a:r>
          </a:p>
          <a:p>
            <a:endParaRPr lang="en-US" b="1" dirty="0"/>
          </a:p>
          <a:p>
            <a:r>
              <a:rPr lang="en-US" b="1" dirty="0"/>
              <a:t>ANSWER:</a:t>
            </a:r>
          </a:p>
          <a:p>
            <a:pPr lvl="1"/>
            <a:r>
              <a:rPr lang="en-US" dirty="0" err="1"/>
              <a:t>systemctl</a:t>
            </a:r>
            <a:r>
              <a:rPr lang="en-US" dirty="0"/>
              <a:t> start cups</a:t>
            </a:r>
          </a:p>
          <a:p>
            <a:endParaRPr lang="en-US" dirty="0"/>
          </a:p>
        </p:txBody>
      </p:sp>
      <p:sp>
        <p:nvSpPr>
          <p:cNvPr id="3" name="Title 2">
            <a:extLst>
              <a:ext uri="{FF2B5EF4-FFF2-40B4-BE49-F238E27FC236}">
                <a16:creationId xmlns:a16="http://schemas.microsoft.com/office/drawing/2014/main" id="{4F61100A-606F-D947-97C8-9BEF0CBA9EDF}"/>
              </a:ext>
            </a:extLst>
          </p:cNvPr>
          <p:cNvSpPr>
            <a:spLocks noGrp="1"/>
          </p:cNvSpPr>
          <p:nvPr>
            <p:ph type="title"/>
          </p:nvPr>
        </p:nvSpPr>
        <p:spPr/>
        <p:txBody>
          <a:bodyPr/>
          <a:lstStyle/>
          <a:p>
            <a:r>
              <a:rPr lang="en-US" dirty="0"/>
              <a:t>Activity 9-2: Discussing Configuring Devices</a:t>
            </a:r>
          </a:p>
        </p:txBody>
      </p:sp>
      <p:sp>
        <p:nvSpPr>
          <p:cNvPr id="4" name="Slide Number Placeholder 3">
            <a:extLst>
              <a:ext uri="{FF2B5EF4-FFF2-40B4-BE49-F238E27FC236}">
                <a16:creationId xmlns:a16="http://schemas.microsoft.com/office/drawing/2014/main" id="{3A7E2F01-6919-BE4C-A59D-740308E8BFB2}"/>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Tree>
    <p:extLst>
      <p:ext uri="{BB962C8B-B14F-4D97-AF65-F5344CB8AC3E}">
        <p14:creationId xmlns:p14="http://schemas.microsoft.com/office/powerpoint/2010/main" val="3124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8DA7E4-7775-9145-8A8E-66042D54AEA8}"/>
              </a:ext>
            </a:extLst>
          </p:cNvPr>
          <p:cNvSpPr>
            <a:spLocks noGrp="1"/>
          </p:cNvSpPr>
          <p:nvPr>
            <p:ph idx="1"/>
          </p:nvPr>
        </p:nvSpPr>
        <p:spPr/>
        <p:txBody>
          <a:bodyPr/>
          <a:lstStyle/>
          <a:p>
            <a:r>
              <a:rPr lang="en-US" b="1" dirty="0"/>
              <a:t>How do you send the file </a:t>
            </a:r>
            <a:r>
              <a:rPr lang="en-US" b="1" dirty="0" err="1"/>
              <a:t>students.txt</a:t>
            </a:r>
            <a:r>
              <a:rPr lang="en-US" b="1" dirty="0"/>
              <a:t> to the HPLJ5 printer?</a:t>
            </a:r>
          </a:p>
          <a:p>
            <a:endParaRPr lang="en-US" b="1" dirty="0"/>
          </a:p>
          <a:p>
            <a:r>
              <a:rPr lang="en-US" b="1" dirty="0"/>
              <a:t>ANSWER:</a:t>
            </a:r>
          </a:p>
          <a:p>
            <a:pPr lvl="1"/>
            <a:r>
              <a:rPr lang="en-US" dirty="0" err="1"/>
              <a:t>lpr</a:t>
            </a:r>
            <a:r>
              <a:rPr lang="en-US" dirty="0"/>
              <a:t> -P HPLJ5 </a:t>
            </a:r>
            <a:r>
              <a:rPr lang="en-US" dirty="0" err="1"/>
              <a:t>students.txt</a:t>
            </a:r>
            <a:endParaRPr lang="en-US" dirty="0"/>
          </a:p>
          <a:p>
            <a:endParaRPr lang="en-US" dirty="0"/>
          </a:p>
        </p:txBody>
      </p:sp>
      <p:sp>
        <p:nvSpPr>
          <p:cNvPr id="3" name="Title 2">
            <a:extLst>
              <a:ext uri="{FF2B5EF4-FFF2-40B4-BE49-F238E27FC236}">
                <a16:creationId xmlns:a16="http://schemas.microsoft.com/office/drawing/2014/main" id="{4F61100A-606F-D947-97C8-9BEF0CBA9EDF}"/>
              </a:ext>
            </a:extLst>
          </p:cNvPr>
          <p:cNvSpPr>
            <a:spLocks noGrp="1"/>
          </p:cNvSpPr>
          <p:nvPr>
            <p:ph type="title"/>
          </p:nvPr>
        </p:nvSpPr>
        <p:spPr/>
        <p:txBody>
          <a:bodyPr/>
          <a:lstStyle/>
          <a:p>
            <a:r>
              <a:rPr lang="en-US" dirty="0"/>
              <a:t>Activity 9-2: Discussing Configuring Devices</a:t>
            </a:r>
          </a:p>
        </p:txBody>
      </p:sp>
      <p:sp>
        <p:nvSpPr>
          <p:cNvPr id="4" name="Slide Number Placeholder 3">
            <a:extLst>
              <a:ext uri="{FF2B5EF4-FFF2-40B4-BE49-F238E27FC236}">
                <a16:creationId xmlns:a16="http://schemas.microsoft.com/office/drawing/2014/main" id="{3A7E2F01-6919-BE4C-A59D-740308E8BFB2}"/>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Tree>
    <p:extLst>
      <p:ext uri="{BB962C8B-B14F-4D97-AF65-F5344CB8AC3E}">
        <p14:creationId xmlns:p14="http://schemas.microsoft.com/office/powerpoint/2010/main" val="38060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8DA7E4-7775-9145-8A8E-66042D54AEA8}"/>
              </a:ext>
            </a:extLst>
          </p:cNvPr>
          <p:cNvSpPr>
            <a:spLocks noGrp="1"/>
          </p:cNvSpPr>
          <p:nvPr>
            <p:ph idx="1"/>
          </p:nvPr>
        </p:nvSpPr>
        <p:spPr/>
        <p:txBody>
          <a:bodyPr/>
          <a:lstStyle/>
          <a:p>
            <a:r>
              <a:rPr lang="en-US" b="1" dirty="0"/>
              <a:t>There are two device types recognized by the </a:t>
            </a:r>
            <a:r>
              <a:rPr lang="en-US" b="1" dirty="0" err="1"/>
              <a:t>udev</a:t>
            </a:r>
            <a:r>
              <a:rPr lang="en-US" b="1" dirty="0"/>
              <a:t> device management system: </a:t>
            </a:r>
            <a:r>
              <a:rPr lang="en-US" b="1" dirty="0" err="1"/>
              <a:t>coldpluggable</a:t>
            </a:r>
            <a:r>
              <a:rPr lang="en-US" b="1" dirty="0"/>
              <a:t> and </a:t>
            </a:r>
            <a:r>
              <a:rPr lang="en-US" b="1" dirty="0" err="1"/>
              <a:t>hotpluggable</a:t>
            </a:r>
            <a:r>
              <a:rPr lang="en-US" b="1" dirty="0"/>
              <a:t>. When does the system load modules for each device type?</a:t>
            </a:r>
          </a:p>
          <a:p>
            <a:endParaRPr lang="en-US" b="1" dirty="0"/>
          </a:p>
          <a:p>
            <a:r>
              <a:rPr lang="en-US" b="1" dirty="0"/>
              <a:t>ANSWER:</a:t>
            </a:r>
          </a:p>
          <a:p>
            <a:pPr lvl="1"/>
            <a:r>
              <a:rPr lang="en-US" dirty="0" err="1"/>
              <a:t>Coldpluggable</a:t>
            </a:r>
            <a:r>
              <a:rPr lang="en-US" dirty="0"/>
              <a:t> device modules are loaded at boot and </a:t>
            </a:r>
            <a:r>
              <a:rPr lang="en-US" dirty="0" err="1"/>
              <a:t>hotpluggable</a:t>
            </a:r>
            <a:r>
              <a:rPr lang="en-US" dirty="0"/>
              <a:t> device modules are loaded dynamically by the kernel when a new device is plugged in during normal operation.</a:t>
            </a:r>
          </a:p>
        </p:txBody>
      </p:sp>
      <p:sp>
        <p:nvSpPr>
          <p:cNvPr id="3" name="Title 2">
            <a:extLst>
              <a:ext uri="{FF2B5EF4-FFF2-40B4-BE49-F238E27FC236}">
                <a16:creationId xmlns:a16="http://schemas.microsoft.com/office/drawing/2014/main" id="{4F61100A-606F-D947-97C8-9BEF0CBA9EDF}"/>
              </a:ext>
            </a:extLst>
          </p:cNvPr>
          <p:cNvSpPr>
            <a:spLocks noGrp="1"/>
          </p:cNvSpPr>
          <p:nvPr>
            <p:ph type="title"/>
          </p:nvPr>
        </p:nvSpPr>
        <p:spPr/>
        <p:txBody>
          <a:bodyPr/>
          <a:lstStyle/>
          <a:p>
            <a:r>
              <a:rPr lang="en-US" dirty="0"/>
              <a:t>Activity 9-2: Discussing Configuring Devices</a:t>
            </a:r>
          </a:p>
        </p:txBody>
      </p:sp>
      <p:sp>
        <p:nvSpPr>
          <p:cNvPr id="4" name="Slide Number Placeholder 3">
            <a:extLst>
              <a:ext uri="{FF2B5EF4-FFF2-40B4-BE49-F238E27FC236}">
                <a16:creationId xmlns:a16="http://schemas.microsoft.com/office/drawing/2014/main" id="{3A7E2F01-6919-BE4C-A59D-740308E8BFB2}"/>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Tree>
    <p:extLst>
      <p:ext uri="{BB962C8B-B14F-4D97-AF65-F5344CB8AC3E}">
        <p14:creationId xmlns:p14="http://schemas.microsoft.com/office/powerpoint/2010/main" val="188307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0EA4FD9-C0FF-4C09-922D-C1F78A6C1AA7}"/>
              </a:ext>
            </a:extLst>
          </p:cNvPr>
          <p:cNvSpPr>
            <a:spLocks noGrp="1"/>
          </p:cNvSpPr>
          <p:nvPr>
            <p:ph idx="1"/>
          </p:nvPr>
        </p:nvSpPr>
        <p:spPr/>
        <p:txBody>
          <a:bodyPr/>
          <a:lstStyle/>
          <a:p>
            <a:r>
              <a:rPr lang="en-US" dirty="0"/>
              <a:t>A colleague preps installation media on a USB drive.</a:t>
            </a:r>
          </a:p>
          <a:p>
            <a:r>
              <a:rPr lang="en-US" dirty="0"/>
              <a:t>System assigns non-descriptive name to drive.</a:t>
            </a:r>
          </a:p>
          <a:p>
            <a:r>
              <a:rPr lang="en-US" dirty="0"/>
              <a:t>She wants to reference the drive using a more helpful name.</a:t>
            </a:r>
          </a:p>
          <a:p>
            <a:r>
              <a:rPr lang="en-US" dirty="0"/>
              <a:t>You'll use </a:t>
            </a:r>
            <a:r>
              <a:rPr lang="en-US" dirty="0">
                <a:latin typeface="Cutive Mono" panose="020B0604020202020204" charset="0"/>
              </a:rPr>
              <a:t>udev</a:t>
            </a:r>
            <a:r>
              <a:rPr lang="en-US" dirty="0"/>
              <a:t> to create a symbolic link to the drive.</a:t>
            </a:r>
          </a:p>
          <a:p>
            <a:pPr lvl="1"/>
            <a:r>
              <a:rPr lang="en-US" dirty="0"/>
              <a:t>Will activate every time the drive is plugged in.</a:t>
            </a:r>
          </a:p>
          <a:p>
            <a:pPr lvl="1"/>
            <a:r>
              <a:rPr lang="en-US" dirty="0"/>
              <a:t>Will be based on device's unique attributes.</a:t>
            </a:r>
          </a:p>
        </p:txBody>
      </p:sp>
      <p:sp>
        <p:nvSpPr>
          <p:cNvPr id="5" name="Title 4">
            <a:extLst>
              <a:ext uri="{FF2B5EF4-FFF2-40B4-BE49-F238E27FC236}">
                <a16:creationId xmlns:a16="http://schemas.microsoft.com/office/drawing/2014/main" id="{FCF85666-301A-4FA8-96B6-CCFE949DBFA8}"/>
              </a:ext>
            </a:extLst>
          </p:cNvPr>
          <p:cNvSpPr>
            <a:spLocks noGrp="1"/>
          </p:cNvSpPr>
          <p:nvPr>
            <p:ph type="title"/>
          </p:nvPr>
        </p:nvSpPr>
        <p:spPr/>
        <p:txBody>
          <a:bodyPr/>
          <a:lstStyle/>
          <a:p>
            <a:r>
              <a:rPr lang="en-US" dirty="0"/>
              <a:t>Activity: (Optional) Using </a:t>
            </a:r>
            <a:r>
              <a:rPr lang="en-US" dirty="0">
                <a:latin typeface="Cutive Mono" panose="020B0604020202020204" charset="0"/>
              </a:rPr>
              <a:t>udev</a:t>
            </a:r>
            <a:r>
              <a:rPr lang="en-US" dirty="0"/>
              <a:t> to Manage a Hotpluggable Device</a:t>
            </a:r>
          </a:p>
        </p:txBody>
      </p:sp>
      <p:sp>
        <p:nvSpPr>
          <p:cNvPr id="4" name="Slide Number Placeholder 3">
            <a:extLst>
              <a:ext uri="{FF2B5EF4-FFF2-40B4-BE49-F238E27FC236}">
                <a16:creationId xmlns:a16="http://schemas.microsoft.com/office/drawing/2014/main" id="{21CD21C3-1C71-4039-B84D-3FF8576A417F}"/>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Tree>
    <p:extLst>
      <p:ext uri="{BB962C8B-B14F-4D97-AF65-F5344CB8AC3E}">
        <p14:creationId xmlns:p14="http://schemas.microsoft.com/office/powerpoint/2010/main" val="495874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D49994-2F6F-4730-93CD-A300D667B003}"/>
              </a:ext>
            </a:extLst>
          </p:cNvPr>
          <p:cNvSpPr>
            <a:spLocks noGrp="1"/>
          </p:cNvSpPr>
          <p:nvPr>
            <p:ph idx="1"/>
          </p:nvPr>
        </p:nvSpPr>
        <p:spPr/>
        <p:txBody>
          <a:bodyPr/>
          <a:lstStyle/>
          <a:p>
            <a:r>
              <a:rPr lang="en-US" dirty="0"/>
              <a:t>HR wants to distribute AUP to employees.</a:t>
            </a:r>
          </a:p>
          <a:p>
            <a:r>
              <a:rPr lang="en-US" dirty="0"/>
              <a:t>Will use both hardcopy and electronic.</a:t>
            </a:r>
          </a:p>
          <a:p>
            <a:r>
              <a:rPr lang="en-US" dirty="0"/>
              <a:t>Right now, you don't have a real printer set up.</a:t>
            </a:r>
          </a:p>
          <a:p>
            <a:r>
              <a:rPr lang="en-US" dirty="0"/>
              <a:t>You can still print to a PDF for electronic distribution.</a:t>
            </a:r>
          </a:p>
          <a:p>
            <a:r>
              <a:rPr lang="en-US" dirty="0"/>
              <a:t>You'll need to set up a virtual printer first.</a:t>
            </a:r>
          </a:p>
        </p:txBody>
      </p:sp>
      <p:sp>
        <p:nvSpPr>
          <p:cNvPr id="5" name="Title 4">
            <a:extLst>
              <a:ext uri="{FF2B5EF4-FFF2-40B4-BE49-F238E27FC236}">
                <a16:creationId xmlns:a16="http://schemas.microsoft.com/office/drawing/2014/main" id="{95F62D70-4591-4F91-8188-DA872D694135}"/>
              </a:ext>
            </a:extLst>
          </p:cNvPr>
          <p:cNvSpPr>
            <a:spLocks noGrp="1"/>
          </p:cNvSpPr>
          <p:nvPr>
            <p:ph type="title"/>
          </p:nvPr>
        </p:nvSpPr>
        <p:spPr/>
        <p:txBody>
          <a:bodyPr/>
          <a:lstStyle/>
          <a:p>
            <a:r>
              <a:rPr lang="en-US" dirty="0"/>
              <a:t>Activity: Configuring a Virtual (PDF) Printer</a:t>
            </a:r>
          </a:p>
        </p:txBody>
      </p:sp>
      <p:sp>
        <p:nvSpPr>
          <p:cNvPr id="4" name="Slide Number Placeholder 3">
            <a:extLst>
              <a:ext uri="{FF2B5EF4-FFF2-40B4-BE49-F238E27FC236}">
                <a16:creationId xmlns:a16="http://schemas.microsoft.com/office/drawing/2014/main" id="{D4ECAA43-E4A0-40EF-8A85-F240680C4C5E}"/>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Tree>
    <p:extLst>
      <p:ext uri="{BB962C8B-B14F-4D97-AF65-F5344CB8AC3E}">
        <p14:creationId xmlns:p14="http://schemas.microsoft.com/office/powerpoint/2010/main" val="3405852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CBE5-7289-D649-9CC1-4D23172CA925}"/>
              </a:ext>
            </a:extLst>
          </p:cNvPr>
          <p:cNvSpPr>
            <a:spLocks noGrp="1"/>
          </p:cNvSpPr>
          <p:nvPr>
            <p:ph type="title"/>
          </p:nvPr>
        </p:nvSpPr>
        <p:spPr/>
        <p:txBody>
          <a:bodyPr/>
          <a:lstStyle/>
          <a:p>
            <a:r>
              <a:rPr lang="en-US" dirty="0"/>
              <a:t>Topic C: Monitor Devices</a:t>
            </a:r>
          </a:p>
        </p:txBody>
      </p:sp>
      <p:sp>
        <p:nvSpPr>
          <p:cNvPr id="3" name="Slide Number Placeholder 2">
            <a:extLst>
              <a:ext uri="{FF2B5EF4-FFF2-40B4-BE49-F238E27FC236}">
                <a16:creationId xmlns:a16="http://schemas.microsoft.com/office/drawing/2014/main" id="{1656C4E3-20DF-DF43-AD4B-138E7A045A57}"/>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
        <p:nvSpPr>
          <p:cNvPr id="4" name="Content Placeholder 3">
            <a:extLst>
              <a:ext uri="{FF2B5EF4-FFF2-40B4-BE49-F238E27FC236}">
                <a16:creationId xmlns:a16="http://schemas.microsoft.com/office/drawing/2014/main" id="{E34FEDF4-10AE-B843-BA26-EAF12C76F120}"/>
              </a:ext>
            </a:extLst>
          </p:cNvPr>
          <p:cNvSpPr>
            <a:spLocks noGrp="1"/>
          </p:cNvSpPr>
          <p:nvPr>
            <p:ph idx="1"/>
          </p:nvPr>
        </p:nvSpPr>
        <p:spPr>
          <a:xfrm>
            <a:off x="1030304" y="825985"/>
            <a:ext cx="7771772" cy="3476510"/>
          </a:xfrm>
        </p:spPr>
        <p:txBody>
          <a:bodyPr/>
          <a:lstStyle/>
          <a:p>
            <a:pPr marL="0" indent="0">
              <a:buNone/>
            </a:pPr>
            <a:r>
              <a:rPr lang="en-US" dirty="0"/>
              <a:t>Exam Objectives:</a:t>
            </a:r>
          </a:p>
          <a:p>
            <a:r>
              <a:rPr lang="en-US" dirty="0"/>
              <a:t>2.7 Explain the use and operation of Linux devices.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534" y="825984"/>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672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C4F7CF-628A-4165-8E05-88B87CBB6268}"/>
              </a:ext>
            </a:extLst>
          </p:cNvPr>
          <p:cNvSpPr>
            <a:spLocks noGrp="1"/>
          </p:cNvSpPr>
          <p:nvPr>
            <p:ph type="title"/>
          </p:nvPr>
        </p:nvSpPr>
        <p:spPr/>
        <p:txBody>
          <a:bodyPr/>
          <a:lstStyle/>
          <a:p>
            <a:r>
              <a:rPr lang="en-US" dirty="0"/>
              <a:t>The </a:t>
            </a:r>
            <a:r>
              <a:rPr lang="en-US" dirty="0">
                <a:latin typeface="Cutive Mono" panose="020B0604020202020204" charset="0"/>
              </a:rPr>
              <a:t>lsdev</a:t>
            </a:r>
            <a:r>
              <a:rPr lang="en-US" dirty="0"/>
              <a:t> Command</a:t>
            </a:r>
          </a:p>
        </p:txBody>
      </p:sp>
      <p:sp>
        <p:nvSpPr>
          <p:cNvPr id="4" name="Slide Number Placeholder 3">
            <a:extLst>
              <a:ext uri="{FF2B5EF4-FFF2-40B4-BE49-F238E27FC236}">
                <a16:creationId xmlns:a16="http://schemas.microsoft.com/office/drawing/2014/main" id="{055296E6-F82F-44E7-A41B-DFDFF0D9A3B6}"/>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
        <p:nvSpPr>
          <p:cNvPr id="6" name="Content Placeholder 5">
            <a:extLst>
              <a:ext uri="{FF2B5EF4-FFF2-40B4-BE49-F238E27FC236}">
                <a16:creationId xmlns:a16="http://schemas.microsoft.com/office/drawing/2014/main" id="{5ECB0FBF-EE59-45BB-B71E-853FDB9FA4B7}"/>
              </a:ext>
            </a:extLst>
          </p:cNvPr>
          <p:cNvSpPr>
            <a:spLocks noGrp="1"/>
          </p:cNvSpPr>
          <p:nvPr>
            <p:ph idx="1"/>
          </p:nvPr>
        </p:nvSpPr>
        <p:spPr/>
        <p:txBody>
          <a:bodyPr/>
          <a:lstStyle/>
          <a:p>
            <a:r>
              <a:rPr lang="en-US" dirty="0"/>
              <a:t>Displays info about system hardware.</a:t>
            </a:r>
          </a:p>
          <a:p>
            <a:r>
              <a:rPr lang="en-US" dirty="0"/>
              <a:t>Compiles info from:</a:t>
            </a:r>
          </a:p>
          <a:p>
            <a:pPr lvl="1"/>
            <a:r>
              <a:rPr lang="en-US" dirty="0">
                <a:latin typeface="Cutive Mono" panose="020B0604020202020204" charset="0"/>
              </a:rPr>
              <a:t>/proc/interrupts</a:t>
            </a:r>
          </a:p>
          <a:p>
            <a:pPr lvl="1"/>
            <a:r>
              <a:rPr lang="en-US" dirty="0">
                <a:latin typeface="Cutive Mono" panose="020B0604020202020204" charset="0"/>
              </a:rPr>
              <a:t>/proc/ioports</a:t>
            </a:r>
          </a:p>
          <a:p>
            <a:pPr lvl="1"/>
            <a:r>
              <a:rPr lang="en-US" dirty="0">
                <a:latin typeface="Cutive Mono" panose="020B0604020202020204" charset="0"/>
              </a:rPr>
              <a:t>/proc/dma</a:t>
            </a:r>
          </a:p>
        </p:txBody>
      </p:sp>
    </p:spTree>
    <p:extLst>
      <p:ext uri="{BB962C8B-B14F-4D97-AF65-F5344CB8AC3E}">
        <p14:creationId xmlns:p14="http://schemas.microsoft.com/office/powerpoint/2010/main" val="2673361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2CEB-5155-4F63-8590-11B657F2F2AF}"/>
              </a:ext>
            </a:extLst>
          </p:cNvPr>
          <p:cNvSpPr>
            <a:spLocks noGrp="1"/>
          </p:cNvSpPr>
          <p:nvPr>
            <p:ph type="title"/>
          </p:nvPr>
        </p:nvSpPr>
        <p:spPr/>
        <p:txBody>
          <a:bodyPr/>
          <a:lstStyle/>
          <a:p>
            <a:r>
              <a:rPr lang="en-US" dirty="0"/>
              <a:t>The </a:t>
            </a:r>
            <a:r>
              <a:rPr lang="en-US" dirty="0">
                <a:latin typeface="Cutive Mono" panose="020B0604020202020204" charset="0"/>
              </a:rPr>
              <a:t>lsusb</a:t>
            </a:r>
            <a:r>
              <a:rPr lang="en-US" dirty="0"/>
              <a:t> Command (Slide 1 of 2)</a:t>
            </a:r>
          </a:p>
        </p:txBody>
      </p:sp>
      <p:sp>
        <p:nvSpPr>
          <p:cNvPr id="3" name="Slide Number Placeholder 2">
            <a:extLst>
              <a:ext uri="{FF2B5EF4-FFF2-40B4-BE49-F238E27FC236}">
                <a16:creationId xmlns:a16="http://schemas.microsoft.com/office/drawing/2014/main" id="{D57F0674-DDF4-4F16-B2B1-EC602985F29B}"/>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
        <p:nvSpPr>
          <p:cNvPr id="4" name="Content Placeholder 3">
            <a:extLst>
              <a:ext uri="{FF2B5EF4-FFF2-40B4-BE49-F238E27FC236}">
                <a16:creationId xmlns:a16="http://schemas.microsoft.com/office/drawing/2014/main" id="{4AA0FF96-8E8E-442F-BC82-65DD9267DA90}"/>
              </a:ext>
            </a:extLst>
          </p:cNvPr>
          <p:cNvSpPr>
            <a:spLocks noGrp="1"/>
          </p:cNvSpPr>
          <p:nvPr>
            <p:ph idx="1"/>
          </p:nvPr>
        </p:nvSpPr>
        <p:spPr/>
        <p:txBody>
          <a:bodyPr/>
          <a:lstStyle/>
          <a:p>
            <a:r>
              <a:rPr lang="en-US" dirty="0"/>
              <a:t>Displays info about devices connected to USB.</a:t>
            </a:r>
          </a:p>
          <a:p>
            <a:r>
              <a:rPr lang="en-US" dirty="0"/>
              <a:t>Scans </a:t>
            </a:r>
            <a:r>
              <a:rPr lang="en-US" dirty="0">
                <a:latin typeface="Cutive Mono" panose="020B0604020202020204" charset="0"/>
              </a:rPr>
              <a:t>/dev/bus/usb/</a:t>
            </a:r>
            <a:r>
              <a:rPr lang="en-US" dirty="0"/>
              <a:t> directory.</a:t>
            </a:r>
          </a:p>
          <a:p>
            <a:r>
              <a:rPr lang="en-US" dirty="0"/>
              <a:t>Prints number of bus/device, device ID, and vendor/product.</a:t>
            </a:r>
          </a:p>
          <a:p>
            <a:r>
              <a:rPr lang="en-US" dirty="0"/>
              <a:t>Use </a:t>
            </a:r>
            <a:r>
              <a:rPr lang="en-US" dirty="0">
                <a:latin typeface="Cutive Mono" panose="020B0604020202020204" charset="0"/>
              </a:rPr>
              <a:t>-v</a:t>
            </a:r>
            <a:r>
              <a:rPr lang="en-US" dirty="0"/>
              <a:t> flag to see more detail about each device.</a:t>
            </a:r>
          </a:p>
          <a:p>
            <a:r>
              <a:rPr lang="en-US" dirty="0"/>
              <a:t>Filter results by bus (</a:t>
            </a:r>
            <a:r>
              <a:rPr lang="en-US" dirty="0">
                <a:latin typeface="Cutive Mono" panose="020B0604020202020204" charset="0"/>
              </a:rPr>
              <a:t>-s</a:t>
            </a:r>
            <a:r>
              <a:rPr lang="en-US" dirty="0"/>
              <a:t>) and vendor/product (</a:t>
            </a:r>
            <a:r>
              <a:rPr lang="en-US" dirty="0">
                <a:latin typeface="Cutive Mono" panose="020B0604020202020204" charset="0"/>
              </a:rPr>
              <a:t>-d</a:t>
            </a:r>
            <a:r>
              <a:rPr lang="en-US" dirty="0"/>
              <a:t>).</a:t>
            </a:r>
          </a:p>
        </p:txBody>
      </p:sp>
    </p:spTree>
    <p:extLst>
      <p:ext uri="{BB962C8B-B14F-4D97-AF65-F5344CB8AC3E}">
        <p14:creationId xmlns:p14="http://schemas.microsoft.com/office/powerpoint/2010/main" val="565395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EED8A-E346-401B-ABB6-030D19BFCF87}"/>
              </a:ext>
            </a:extLst>
          </p:cNvPr>
          <p:cNvSpPr>
            <a:spLocks noGrp="1"/>
          </p:cNvSpPr>
          <p:nvPr>
            <p:ph type="title"/>
          </p:nvPr>
        </p:nvSpPr>
        <p:spPr/>
        <p:txBody>
          <a:bodyPr/>
          <a:lstStyle/>
          <a:p>
            <a:r>
              <a:rPr lang="en-US" dirty="0"/>
              <a:t>Thin Clients (Slide 1 of 2)</a:t>
            </a:r>
          </a:p>
        </p:txBody>
      </p:sp>
      <p:sp>
        <p:nvSpPr>
          <p:cNvPr id="6" name="Text Placeholder 5">
            <a:extLst>
              <a:ext uri="{FF2B5EF4-FFF2-40B4-BE49-F238E27FC236}">
                <a16:creationId xmlns:a16="http://schemas.microsoft.com/office/drawing/2014/main" id="{3E12D5C6-1AE6-4278-87D4-2E724E78E490}"/>
              </a:ext>
            </a:extLst>
          </p:cNvPr>
          <p:cNvSpPr>
            <a:spLocks noGrp="1"/>
          </p:cNvSpPr>
          <p:nvPr>
            <p:ph type="body" sz="quarter" idx="13"/>
          </p:nvPr>
        </p:nvSpPr>
        <p:spPr/>
        <p:txBody>
          <a:bodyPr/>
          <a:lstStyle/>
          <a:p>
            <a:r>
              <a:rPr lang="en-US" dirty="0"/>
              <a:t>Lightweight computing devices that connect to more powerful servers for doing work.</a:t>
            </a:r>
          </a:p>
        </p:txBody>
      </p:sp>
      <p:sp>
        <p:nvSpPr>
          <p:cNvPr id="4" name="Slide Number Placeholder 3">
            <a:extLst>
              <a:ext uri="{FF2B5EF4-FFF2-40B4-BE49-F238E27FC236}">
                <a16:creationId xmlns:a16="http://schemas.microsoft.com/office/drawing/2014/main" id="{5817A41E-6DF2-4CB3-A3E8-FB3B4FBB9F0A}"/>
              </a:ext>
            </a:extLst>
          </p:cNvPr>
          <p:cNvSpPr>
            <a:spLocks noGrp="1"/>
          </p:cNvSpPr>
          <p:nvPr>
            <p:ph type="sldNum" sz="quarter" idx="4"/>
          </p:nvPr>
        </p:nvSpPr>
        <p:spPr/>
        <p:txBody>
          <a:bodyPr/>
          <a:lstStyle/>
          <a:p>
            <a:fld id="{2066355A-084C-D24E-9AD2-7E4FC41EA627}" type="slidenum">
              <a:rPr lang="en-US" smtClean="0"/>
              <a:pPr/>
              <a:t>4</a:t>
            </a:fld>
            <a:endParaRPr lang="en-US" dirty="0"/>
          </a:p>
        </p:txBody>
      </p:sp>
      <p:sp>
        <p:nvSpPr>
          <p:cNvPr id="5" name="Content Placeholder 4">
            <a:extLst>
              <a:ext uri="{FF2B5EF4-FFF2-40B4-BE49-F238E27FC236}">
                <a16:creationId xmlns:a16="http://schemas.microsoft.com/office/drawing/2014/main" id="{9A9D798C-0A29-417E-9CCD-70BC6F547754}"/>
              </a:ext>
            </a:extLst>
          </p:cNvPr>
          <p:cNvSpPr>
            <a:spLocks noGrp="1"/>
          </p:cNvSpPr>
          <p:nvPr>
            <p:ph idx="1"/>
          </p:nvPr>
        </p:nvSpPr>
        <p:spPr/>
        <p:txBody>
          <a:bodyPr/>
          <a:lstStyle/>
          <a:p>
            <a:r>
              <a:rPr lang="en-US" dirty="0"/>
              <a:t>Server does heavy lifting (processing, storage, etc.).</a:t>
            </a:r>
          </a:p>
          <a:p>
            <a:r>
              <a:rPr lang="en-US" dirty="0"/>
              <a:t>Thin client is little more than a user interface.</a:t>
            </a:r>
          </a:p>
          <a:p>
            <a:r>
              <a:rPr lang="en-US" dirty="0"/>
              <a:t>This architecture centralizes and streamlines operations.</a:t>
            </a:r>
          </a:p>
          <a:p>
            <a:r>
              <a:rPr lang="en-US" dirty="0"/>
              <a:t>Linux has robust remote connection support.</a:t>
            </a:r>
          </a:p>
          <a:p>
            <a:r>
              <a:rPr lang="en-US" dirty="0"/>
              <a:t>Thin client can have I/O devices connected.</a:t>
            </a:r>
          </a:p>
          <a:p>
            <a:r>
              <a:rPr lang="en-US" dirty="0"/>
              <a:t>Thin client can run a lightweight distro with restrictions.</a:t>
            </a:r>
          </a:p>
          <a:p>
            <a:r>
              <a:rPr lang="en-US" dirty="0"/>
              <a:t>Server can create virtual environment for client to work in.</a:t>
            </a:r>
          </a:p>
          <a:p>
            <a:r>
              <a:rPr lang="en-US" dirty="0"/>
              <a:t>Both client and server may be Linux, or only one, or neither.</a:t>
            </a:r>
          </a:p>
        </p:txBody>
      </p:sp>
    </p:spTree>
    <p:extLst>
      <p:ext uri="{BB962C8B-B14F-4D97-AF65-F5344CB8AC3E}">
        <p14:creationId xmlns:p14="http://schemas.microsoft.com/office/powerpoint/2010/main" val="3333462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41AACE-2A0A-4A63-B87B-2261E340DEF1}"/>
              </a:ext>
            </a:extLst>
          </p:cNvPr>
          <p:cNvSpPr>
            <a:spLocks noGrp="1"/>
          </p:cNvSpPr>
          <p:nvPr>
            <p:ph type="title"/>
          </p:nvPr>
        </p:nvSpPr>
        <p:spPr/>
        <p:txBody>
          <a:bodyPr/>
          <a:lstStyle/>
          <a:p>
            <a:r>
              <a:rPr lang="en-US" dirty="0"/>
              <a:t>The </a:t>
            </a:r>
            <a:r>
              <a:rPr lang="en-US" dirty="0">
                <a:latin typeface="Cutive Mono" panose="020B0604020202020204" charset="0"/>
              </a:rPr>
              <a:t>lsusb</a:t>
            </a:r>
            <a:r>
              <a:rPr lang="en-US" dirty="0"/>
              <a:t> Command (Slide 2 of 2)</a:t>
            </a:r>
          </a:p>
        </p:txBody>
      </p:sp>
      <p:sp>
        <p:nvSpPr>
          <p:cNvPr id="3" name="Slide Number Placeholder 2">
            <a:extLst>
              <a:ext uri="{FF2B5EF4-FFF2-40B4-BE49-F238E27FC236}">
                <a16:creationId xmlns:a16="http://schemas.microsoft.com/office/drawing/2014/main" id="{C1AD21BA-E3B4-4224-9605-579335599A18}"/>
              </a:ext>
            </a:extLst>
          </p:cNvPr>
          <p:cNvSpPr>
            <a:spLocks noGrp="1"/>
          </p:cNvSpPr>
          <p:nvPr>
            <p:ph type="sldNum" sz="quarter" idx="4"/>
          </p:nvPr>
        </p:nvSpPr>
        <p:spPr/>
        <p:txBody>
          <a:bodyPr/>
          <a:lstStyle/>
          <a:p>
            <a:fld id="{2066355A-084C-D24E-9AD2-7E4FC41EA627}" type="slidenum">
              <a:rPr lang="en-US" smtClean="0"/>
              <a:pPr/>
              <a:t>40</a:t>
            </a:fld>
            <a:endParaRPr lang="en-US" dirty="0"/>
          </a:p>
        </p:txBody>
      </p:sp>
      <p:pic>
        <p:nvPicPr>
          <p:cNvPr id="4" name="Picture 3">
            <a:extLst>
              <a:ext uri="{FF2B5EF4-FFF2-40B4-BE49-F238E27FC236}">
                <a16:creationId xmlns:a16="http://schemas.microsoft.com/office/drawing/2014/main" id="{528E1C0A-3348-420F-8E13-3AD30CA2665C}"/>
              </a:ext>
            </a:extLst>
          </p:cNvPr>
          <p:cNvPicPr>
            <a:picLocks noChangeAspect="1"/>
          </p:cNvPicPr>
          <p:nvPr/>
        </p:nvPicPr>
        <p:blipFill>
          <a:blip r:embed="rId2"/>
          <a:stretch>
            <a:fillRect/>
          </a:stretch>
        </p:blipFill>
        <p:spPr>
          <a:xfrm>
            <a:off x="1158255" y="1057292"/>
            <a:ext cx="6827491" cy="3306161"/>
          </a:xfrm>
          <a:prstGeom prst="rect">
            <a:avLst/>
          </a:prstGeom>
        </p:spPr>
      </p:pic>
    </p:spTree>
    <p:extLst>
      <p:ext uri="{BB962C8B-B14F-4D97-AF65-F5344CB8AC3E}">
        <p14:creationId xmlns:p14="http://schemas.microsoft.com/office/powerpoint/2010/main" val="4156558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BB28-048A-4CAF-B01D-679DE26165AC}"/>
              </a:ext>
            </a:extLst>
          </p:cNvPr>
          <p:cNvSpPr>
            <a:spLocks noGrp="1"/>
          </p:cNvSpPr>
          <p:nvPr>
            <p:ph type="title"/>
          </p:nvPr>
        </p:nvSpPr>
        <p:spPr/>
        <p:txBody>
          <a:bodyPr/>
          <a:lstStyle/>
          <a:p>
            <a:r>
              <a:rPr lang="en-US" dirty="0"/>
              <a:t>The </a:t>
            </a:r>
            <a:r>
              <a:rPr lang="en-US" dirty="0">
                <a:latin typeface="Cutive Mono" panose="020B0604020202020204" charset="0"/>
              </a:rPr>
              <a:t>lspci</a:t>
            </a:r>
            <a:r>
              <a:rPr lang="en-US" dirty="0"/>
              <a:t> Command (Slide 1 of 2)</a:t>
            </a:r>
          </a:p>
        </p:txBody>
      </p:sp>
      <p:sp>
        <p:nvSpPr>
          <p:cNvPr id="3" name="Slide Number Placeholder 2">
            <a:extLst>
              <a:ext uri="{FF2B5EF4-FFF2-40B4-BE49-F238E27FC236}">
                <a16:creationId xmlns:a16="http://schemas.microsoft.com/office/drawing/2014/main" id="{FC61FAF5-D88C-4375-A2B9-20AEE58624D2}"/>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
        <p:nvSpPr>
          <p:cNvPr id="4" name="Content Placeholder 3">
            <a:extLst>
              <a:ext uri="{FF2B5EF4-FFF2-40B4-BE49-F238E27FC236}">
                <a16:creationId xmlns:a16="http://schemas.microsoft.com/office/drawing/2014/main" id="{FB8B0EB7-D859-4C40-B297-AA239CC89D88}"/>
              </a:ext>
            </a:extLst>
          </p:cNvPr>
          <p:cNvSpPr>
            <a:spLocks noGrp="1"/>
          </p:cNvSpPr>
          <p:nvPr>
            <p:ph idx="1"/>
          </p:nvPr>
        </p:nvSpPr>
        <p:spPr/>
        <p:txBody>
          <a:bodyPr/>
          <a:lstStyle/>
          <a:p>
            <a:r>
              <a:rPr lang="en-US" dirty="0"/>
              <a:t>Displays info about devices connected to PCI bus.</a:t>
            </a:r>
          </a:p>
          <a:p>
            <a:r>
              <a:rPr lang="en-US" dirty="0"/>
              <a:t>Lists logical slot address, device class, and vendor/product.</a:t>
            </a:r>
          </a:p>
          <a:p>
            <a:r>
              <a:rPr lang="en-US" dirty="0"/>
              <a:t>Includes verbose option for more details about devices.</a:t>
            </a:r>
          </a:p>
        </p:txBody>
      </p:sp>
    </p:spTree>
    <p:extLst>
      <p:ext uri="{BB962C8B-B14F-4D97-AF65-F5344CB8AC3E}">
        <p14:creationId xmlns:p14="http://schemas.microsoft.com/office/powerpoint/2010/main" val="2108218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66739A-046A-496C-A086-1E731AE29CF2}"/>
              </a:ext>
            </a:extLst>
          </p:cNvPr>
          <p:cNvSpPr>
            <a:spLocks noGrp="1"/>
          </p:cNvSpPr>
          <p:nvPr>
            <p:ph type="title"/>
          </p:nvPr>
        </p:nvSpPr>
        <p:spPr/>
        <p:txBody>
          <a:bodyPr/>
          <a:lstStyle/>
          <a:p>
            <a:r>
              <a:rPr lang="en-US" dirty="0"/>
              <a:t>The </a:t>
            </a:r>
            <a:r>
              <a:rPr lang="en-US" dirty="0">
                <a:latin typeface="Cutive Mono" panose="020B0604020202020204" charset="0"/>
              </a:rPr>
              <a:t>lspci</a:t>
            </a:r>
            <a:r>
              <a:rPr lang="en-US" dirty="0"/>
              <a:t> Command (Slide 2 of 2)</a:t>
            </a:r>
          </a:p>
        </p:txBody>
      </p:sp>
      <p:sp>
        <p:nvSpPr>
          <p:cNvPr id="3" name="Slide Number Placeholder 2">
            <a:extLst>
              <a:ext uri="{FF2B5EF4-FFF2-40B4-BE49-F238E27FC236}">
                <a16:creationId xmlns:a16="http://schemas.microsoft.com/office/drawing/2014/main" id="{1FC56DD7-0F49-42BE-B27F-6B660F51F763}"/>
              </a:ext>
            </a:extLst>
          </p:cNvPr>
          <p:cNvSpPr>
            <a:spLocks noGrp="1"/>
          </p:cNvSpPr>
          <p:nvPr>
            <p:ph type="sldNum" sz="quarter" idx="4"/>
          </p:nvPr>
        </p:nvSpPr>
        <p:spPr/>
        <p:txBody>
          <a:bodyPr/>
          <a:lstStyle/>
          <a:p>
            <a:fld id="{2066355A-084C-D24E-9AD2-7E4FC41EA627}" type="slidenum">
              <a:rPr lang="en-US" smtClean="0"/>
              <a:pPr/>
              <a:t>42</a:t>
            </a:fld>
            <a:endParaRPr lang="en-US" dirty="0"/>
          </a:p>
        </p:txBody>
      </p:sp>
      <p:pic>
        <p:nvPicPr>
          <p:cNvPr id="4" name="Picture 3">
            <a:extLst>
              <a:ext uri="{FF2B5EF4-FFF2-40B4-BE49-F238E27FC236}">
                <a16:creationId xmlns:a16="http://schemas.microsoft.com/office/drawing/2014/main" id="{35D451AF-C8F8-4317-85A8-CC365C206A9C}"/>
              </a:ext>
            </a:extLst>
          </p:cNvPr>
          <p:cNvPicPr>
            <a:picLocks noChangeAspect="1"/>
          </p:cNvPicPr>
          <p:nvPr/>
        </p:nvPicPr>
        <p:blipFill>
          <a:blip r:embed="rId2"/>
          <a:stretch>
            <a:fillRect/>
          </a:stretch>
        </p:blipFill>
        <p:spPr>
          <a:xfrm>
            <a:off x="1396423" y="960578"/>
            <a:ext cx="6351155" cy="3503839"/>
          </a:xfrm>
          <a:prstGeom prst="rect">
            <a:avLst/>
          </a:prstGeom>
        </p:spPr>
      </p:pic>
    </p:spTree>
    <p:extLst>
      <p:ext uri="{BB962C8B-B14F-4D97-AF65-F5344CB8AC3E}">
        <p14:creationId xmlns:p14="http://schemas.microsoft.com/office/powerpoint/2010/main" val="2592538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80EC-2EEC-4CBE-B0D2-D2090138F543}"/>
              </a:ext>
            </a:extLst>
          </p:cNvPr>
          <p:cNvSpPr>
            <a:spLocks noGrp="1"/>
          </p:cNvSpPr>
          <p:nvPr>
            <p:ph type="title"/>
          </p:nvPr>
        </p:nvSpPr>
        <p:spPr/>
        <p:txBody>
          <a:bodyPr/>
          <a:lstStyle/>
          <a:p>
            <a:r>
              <a:rPr lang="en-US" dirty="0"/>
              <a:t>The </a:t>
            </a:r>
            <a:r>
              <a:rPr lang="en-US" dirty="0">
                <a:latin typeface="Cutive Mono" panose="020B0604020202020204" charset="0"/>
              </a:rPr>
              <a:t>lpq</a:t>
            </a:r>
            <a:r>
              <a:rPr lang="en-US" dirty="0"/>
              <a:t> Command (Slide 1 of 2)</a:t>
            </a:r>
          </a:p>
        </p:txBody>
      </p:sp>
      <p:sp>
        <p:nvSpPr>
          <p:cNvPr id="3" name="Slide Number Placeholder 2">
            <a:extLst>
              <a:ext uri="{FF2B5EF4-FFF2-40B4-BE49-F238E27FC236}">
                <a16:creationId xmlns:a16="http://schemas.microsoft.com/office/drawing/2014/main" id="{5F8E9718-055C-40B9-B3B9-C68BDB88712E}"/>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
        <p:nvSpPr>
          <p:cNvPr id="4" name="Content Placeholder 3">
            <a:extLst>
              <a:ext uri="{FF2B5EF4-FFF2-40B4-BE49-F238E27FC236}">
                <a16:creationId xmlns:a16="http://schemas.microsoft.com/office/drawing/2014/main" id="{6F09551E-5724-41FC-8E92-9C0B58FEB924}"/>
              </a:ext>
            </a:extLst>
          </p:cNvPr>
          <p:cNvSpPr>
            <a:spLocks noGrp="1"/>
          </p:cNvSpPr>
          <p:nvPr>
            <p:ph idx="1"/>
          </p:nvPr>
        </p:nvSpPr>
        <p:spPr/>
        <p:txBody>
          <a:bodyPr/>
          <a:lstStyle/>
          <a:p>
            <a:r>
              <a:rPr lang="en-US" dirty="0"/>
              <a:t>Shows status of printer queue.</a:t>
            </a:r>
          </a:p>
          <a:p>
            <a:r>
              <a:rPr lang="en-US" dirty="0"/>
              <a:t>Reports for each job:</a:t>
            </a:r>
          </a:p>
          <a:p>
            <a:pPr lvl="1"/>
            <a:r>
              <a:rPr lang="en-US" dirty="0"/>
              <a:t>The job's rank.</a:t>
            </a:r>
          </a:p>
          <a:p>
            <a:pPr lvl="1"/>
            <a:r>
              <a:rPr lang="en-US" dirty="0"/>
              <a:t>Who owns the job.</a:t>
            </a:r>
          </a:p>
          <a:p>
            <a:pPr lvl="1"/>
            <a:r>
              <a:rPr lang="en-US" dirty="0"/>
              <a:t>The name of the files in the job.</a:t>
            </a:r>
          </a:p>
          <a:p>
            <a:pPr lvl="1"/>
            <a:r>
              <a:rPr lang="en-US" dirty="0"/>
              <a:t>The size of the job.</a:t>
            </a:r>
          </a:p>
          <a:p>
            <a:r>
              <a:rPr lang="en-US" dirty="0"/>
              <a:t>Use </a:t>
            </a:r>
            <a:r>
              <a:rPr lang="en-US" dirty="0">
                <a:latin typeface="Cutive Mono" panose="020B0604020202020204" charset="0"/>
              </a:rPr>
              <a:t>+interval</a:t>
            </a:r>
            <a:r>
              <a:rPr lang="en-US" dirty="0"/>
              <a:t> to update report every specified number of seconds.</a:t>
            </a:r>
          </a:p>
          <a:p>
            <a:r>
              <a:rPr lang="en-US" dirty="0"/>
              <a:t>Will use default printer if none specified.</a:t>
            </a:r>
          </a:p>
        </p:txBody>
      </p:sp>
    </p:spTree>
    <p:extLst>
      <p:ext uri="{BB962C8B-B14F-4D97-AF65-F5344CB8AC3E}">
        <p14:creationId xmlns:p14="http://schemas.microsoft.com/office/powerpoint/2010/main" val="2938943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4EF699-FB0B-4018-A21F-2F13FFD72354}"/>
              </a:ext>
            </a:extLst>
          </p:cNvPr>
          <p:cNvSpPr>
            <a:spLocks noGrp="1"/>
          </p:cNvSpPr>
          <p:nvPr>
            <p:ph type="title"/>
          </p:nvPr>
        </p:nvSpPr>
        <p:spPr/>
        <p:txBody>
          <a:bodyPr/>
          <a:lstStyle/>
          <a:p>
            <a:r>
              <a:rPr lang="en-US" dirty="0"/>
              <a:t>The </a:t>
            </a:r>
            <a:r>
              <a:rPr lang="en-US" dirty="0">
                <a:latin typeface="Cutive Mono" panose="020B0604020202020204" charset="0"/>
              </a:rPr>
              <a:t>lpq</a:t>
            </a:r>
            <a:r>
              <a:rPr lang="en-US" dirty="0"/>
              <a:t> Command (Slide 2 of 2)</a:t>
            </a:r>
          </a:p>
        </p:txBody>
      </p:sp>
      <p:sp>
        <p:nvSpPr>
          <p:cNvPr id="3" name="Slide Number Placeholder 2">
            <a:extLst>
              <a:ext uri="{FF2B5EF4-FFF2-40B4-BE49-F238E27FC236}">
                <a16:creationId xmlns:a16="http://schemas.microsoft.com/office/drawing/2014/main" id="{BF9A6971-3CEC-4078-B56B-BB0957A203F1}"/>
              </a:ext>
            </a:extLst>
          </p:cNvPr>
          <p:cNvSpPr>
            <a:spLocks noGrp="1"/>
          </p:cNvSpPr>
          <p:nvPr>
            <p:ph type="sldNum" sz="quarter" idx="4"/>
          </p:nvPr>
        </p:nvSpPr>
        <p:spPr/>
        <p:txBody>
          <a:bodyPr/>
          <a:lstStyle/>
          <a:p>
            <a:fld id="{2066355A-084C-D24E-9AD2-7E4FC41EA627}" type="slidenum">
              <a:rPr lang="en-US" smtClean="0"/>
              <a:pPr/>
              <a:t>44</a:t>
            </a:fld>
            <a:endParaRPr lang="en-US" dirty="0"/>
          </a:p>
        </p:txBody>
      </p:sp>
      <p:pic>
        <p:nvPicPr>
          <p:cNvPr id="4" name="Picture 3">
            <a:extLst>
              <a:ext uri="{FF2B5EF4-FFF2-40B4-BE49-F238E27FC236}">
                <a16:creationId xmlns:a16="http://schemas.microsoft.com/office/drawing/2014/main" id="{79C17AF0-A053-430D-8EAC-DD3B6294816C}"/>
              </a:ext>
            </a:extLst>
          </p:cNvPr>
          <p:cNvPicPr>
            <a:picLocks noChangeAspect="1"/>
          </p:cNvPicPr>
          <p:nvPr/>
        </p:nvPicPr>
        <p:blipFill>
          <a:blip r:embed="rId2"/>
          <a:stretch>
            <a:fillRect/>
          </a:stretch>
        </p:blipFill>
        <p:spPr>
          <a:xfrm>
            <a:off x="1224343" y="723437"/>
            <a:ext cx="6695315" cy="3696626"/>
          </a:xfrm>
          <a:prstGeom prst="rect">
            <a:avLst/>
          </a:prstGeom>
        </p:spPr>
      </p:pic>
    </p:spTree>
    <p:extLst>
      <p:ext uri="{BB962C8B-B14F-4D97-AF65-F5344CB8AC3E}">
        <p14:creationId xmlns:p14="http://schemas.microsoft.com/office/powerpoint/2010/main" val="398826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7FAD-8AE3-4EEC-BB20-97056FF7CC22}"/>
              </a:ext>
            </a:extLst>
          </p:cNvPr>
          <p:cNvSpPr>
            <a:spLocks noGrp="1"/>
          </p:cNvSpPr>
          <p:nvPr>
            <p:ph type="title"/>
          </p:nvPr>
        </p:nvSpPr>
        <p:spPr/>
        <p:txBody>
          <a:bodyPr/>
          <a:lstStyle/>
          <a:p>
            <a:r>
              <a:rPr lang="en-US" dirty="0"/>
              <a:t>Additional Device Monitoring Tools</a:t>
            </a:r>
          </a:p>
        </p:txBody>
      </p:sp>
      <p:sp>
        <p:nvSpPr>
          <p:cNvPr id="3" name="Slide Number Placeholder 2">
            <a:extLst>
              <a:ext uri="{FF2B5EF4-FFF2-40B4-BE49-F238E27FC236}">
                <a16:creationId xmlns:a16="http://schemas.microsoft.com/office/drawing/2014/main" id="{A7B3AFD1-539A-4FF1-BA86-3E8EC3EB93E2}"/>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
        <p:nvSpPr>
          <p:cNvPr id="4" name="Content Placeholder 3">
            <a:extLst>
              <a:ext uri="{FF2B5EF4-FFF2-40B4-BE49-F238E27FC236}">
                <a16:creationId xmlns:a16="http://schemas.microsoft.com/office/drawing/2014/main" id="{7CAC1399-6107-4F5E-999E-07C0B8FC6D43}"/>
              </a:ext>
            </a:extLst>
          </p:cNvPr>
          <p:cNvSpPr>
            <a:spLocks noGrp="1"/>
          </p:cNvSpPr>
          <p:nvPr>
            <p:ph idx="1"/>
          </p:nvPr>
        </p:nvSpPr>
        <p:spPr/>
        <p:txBody>
          <a:bodyPr/>
          <a:lstStyle/>
          <a:p>
            <a:r>
              <a:rPr lang="en-US" dirty="0"/>
              <a:t>Some tools you've used before can also be useful in monitoring devices.</a:t>
            </a:r>
          </a:p>
          <a:p>
            <a:r>
              <a:rPr lang="en-US" dirty="0"/>
              <a:t>Example: </a:t>
            </a:r>
            <a:r>
              <a:rPr lang="en-US" dirty="0">
                <a:latin typeface="Cutive Mono" panose="020B0604020202020204" charset="0"/>
              </a:rPr>
              <a:t>lsblk</a:t>
            </a:r>
          </a:p>
          <a:p>
            <a:pPr lvl="1"/>
            <a:r>
              <a:rPr lang="en-US" dirty="0"/>
              <a:t>Identify block storage devices.</a:t>
            </a:r>
          </a:p>
          <a:p>
            <a:pPr lvl="1"/>
            <a:r>
              <a:rPr lang="en-US" dirty="0"/>
              <a:t>Ensure devices are recognized.</a:t>
            </a:r>
          </a:p>
          <a:p>
            <a:pPr lvl="1"/>
            <a:r>
              <a:rPr lang="en-US" dirty="0"/>
              <a:t>Ensure devices are correctly partitioned/mounted.</a:t>
            </a:r>
          </a:p>
          <a:p>
            <a:r>
              <a:rPr lang="en-US" dirty="0"/>
              <a:t>Example: </a:t>
            </a:r>
            <a:r>
              <a:rPr lang="en-US" dirty="0">
                <a:latin typeface="Cutive Mono" panose="020B0604020202020204" charset="0"/>
              </a:rPr>
              <a:t>dmesg</a:t>
            </a:r>
          </a:p>
          <a:p>
            <a:pPr lvl="1"/>
            <a:r>
              <a:rPr lang="en-US" dirty="0"/>
              <a:t>Show device driver messages sent to kernel.</a:t>
            </a:r>
          </a:p>
          <a:p>
            <a:pPr lvl="1"/>
            <a:r>
              <a:rPr lang="en-US" dirty="0"/>
              <a:t>Can include errors in operation or module loading failures.</a:t>
            </a:r>
          </a:p>
          <a:p>
            <a:pPr lvl="1"/>
            <a:r>
              <a:rPr lang="en-US" dirty="0"/>
              <a:t>Monitor for issues related to drivers or underlying hardware.</a:t>
            </a:r>
          </a:p>
        </p:txBody>
      </p:sp>
    </p:spTree>
    <p:extLst>
      <p:ext uri="{BB962C8B-B14F-4D97-AF65-F5344CB8AC3E}">
        <p14:creationId xmlns:p14="http://schemas.microsoft.com/office/powerpoint/2010/main" val="3623093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59DEFE4-64A6-4CFA-99A1-33BB5DB5D2AC}"/>
              </a:ext>
            </a:extLst>
          </p:cNvPr>
          <p:cNvSpPr>
            <a:spLocks noGrp="1"/>
          </p:cNvSpPr>
          <p:nvPr>
            <p:ph type="body" sz="quarter" idx="13"/>
          </p:nvPr>
        </p:nvSpPr>
        <p:spPr/>
        <p:txBody>
          <a:bodyPr/>
          <a:lstStyle/>
          <a:p>
            <a:r>
              <a:rPr lang="en-US" dirty="0"/>
              <a:t>Discussing Monitoring Devices</a:t>
            </a:r>
          </a:p>
        </p:txBody>
      </p:sp>
      <p:sp>
        <p:nvSpPr>
          <p:cNvPr id="3" name="Slide Number Placeholder 2">
            <a:extLst>
              <a:ext uri="{FF2B5EF4-FFF2-40B4-BE49-F238E27FC236}">
                <a16:creationId xmlns:a16="http://schemas.microsoft.com/office/drawing/2014/main" id="{0A8A0D4F-40E8-4904-8B84-E6BD9B13BC8F}"/>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Tree>
    <p:extLst>
      <p:ext uri="{BB962C8B-B14F-4D97-AF65-F5344CB8AC3E}">
        <p14:creationId xmlns:p14="http://schemas.microsoft.com/office/powerpoint/2010/main" val="3979841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F9B20F-95BA-8D40-AC89-B9FF8397E7CF}"/>
              </a:ext>
            </a:extLst>
          </p:cNvPr>
          <p:cNvSpPr>
            <a:spLocks noGrp="1"/>
          </p:cNvSpPr>
          <p:nvPr>
            <p:ph idx="1"/>
          </p:nvPr>
        </p:nvSpPr>
        <p:spPr/>
        <p:txBody>
          <a:bodyPr/>
          <a:lstStyle/>
          <a:p>
            <a:r>
              <a:rPr lang="en-US" b="1" dirty="0"/>
              <a:t>You want to check the print queue before you attempt to reboot the system. How do you check the print queue for the non-default printer, HPLJ5?</a:t>
            </a:r>
          </a:p>
          <a:p>
            <a:endParaRPr lang="en-US" b="1" dirty="0"/>
          </a:p>
          <a:p>
            <a:r>
              <a:rPr lang="en-US" b="1" dirty="0"/>
              <a:t>ANSWER:</a:t>
            </a:r>
          </a:p>
          <a:p>
            <a:pPr lvl="1"/>
            <a:r>
              <a:rPr lang="en-US" dirty="0" err="1"/>
              <a:t>lpq</a:t>
            </a:r>
            <a:r>
              <a:rPr lang="en-US" dirty="0"/>
              <a:t> -P HPLJ5</a:t>
            </a:r>
          </a:p>
          <a:p>
            <a:endParaRPr lang="en-US" dirty="0"/>
          </a:p>
        </p:txBody>
      </p:sp>
      <p:sp>
        <p:nvSpPr>
          <p:cNvPr id="3" name="Title 2">
            <a:extLst>
              <a:ext uri="{FF2B5EF4-FFF2-40B4-BE49-F238E27FC236}">
                <a16:creationId xmlns:a16="http://schemas.microsoft.com/office/drawing/2014/main" id="{8519288A-434A-0D41-8AE9-76ADBCA3C659}"/>
              </a:ext>
            </a:extLst>
          </p:cNvPr>
          <p:cNvSpPr>
            <a:spLocks noGrp="1"/>
          </p:cNvSpPr>
          <p:nvPr>
            <p:ph type="title"/>
          </p:nvPr>
        </p:nvSpPr>
        <p:spPr/>
        <p:txBody>
          <a:bodyPr/>
          <a:lstStyle/>
          <a:p>
            <a:r>
              <a:rPr lang="en-US" dirty="0"/>
              <a:t>Activity 9-5: Discussing Monitoring Devices</a:t>
            </a:r>
          </a:p>
        </p:txBody>
      </p:sp>
      <p:sp>
        <p:nvSpPr>
          <p:cNvPr id="4" name="Slide Number Placeholder 3">
            <a:extLst>
              <a:ext uri="{FF2B5EF4-FFF2-40B4-BE49-F238E27FC236}">
                <a16:creationId xmlns:a16="http://schemas.microsoft.com/office/drawing/2014/main" id="{479E2024-DBD4-C242-8DBF-A66A434C40AB}"/>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Tree>
    <p:extLst>
      <p:ext uri="{BB962C8B-B14F-4D97-AF65-F5344CB8AC3E}">
        <p14:creationId xmlns:p14="http://schemas.microsoft.com/office/powerpoint/2010/main" val="357606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F9B20F-95BA-8D40-AC89-B9FF8397E7CF}"/>
              </a:ext>
            </a:extLst>
          </p:cNvPr>
          <p:cNvSpPr>
            <a:spLocks noGrp="1"/>
          </p:cNvSpPr>
          <p:nvPr>
            <p:ph idx="1"/>
          </p:nvPr>
        </p:nvSpPr>
        <p:spPr/>
        <p:txBody>
          <a:bodyPr/>
          <a:lstStyle/>
          <a:p>
            <a:r>
              <a:rPr lang="en-US" b="1" dirty="0"/>
              <a:t>What does the </a:t>
            </a:r>
            <a:r>
              <a:rPr lang="en-US" b="1" dirty="0" err="1"/>
              <a:t>lpq</a:t>
            </a:r>
            <a:r>
              <a:rPr lang="en-US" b="1" dirty="0"/>
              <a:t> -a command display?</a:t>
            </a:r>
          </a:p>
          <a:p>
            <a:endParaRPr lang="en-US" b="1" dirty="0"/>
          </a:p>
          <a:p>
            <a:r>
              <a:rPr lang="en-US" b="1" dirty="0"/>
              <a:t>ANSWER:</a:t>
            </a:r>
          </a:p>
          <a:p>
            <a:pPr lvl="1"/>
            <a:r>
              <a:rPr lang="en-US" dirty="0"/>
              <a:t>It displays print jobs on all configured printers.</a:t>
            </a:r>
          </a:p>
          <a:p>
            <a:endParaRPr lang="en-US" dirty="0"/>
          </a:p>
        </p:txBody>
      </p:sp>
      <p:sp>
        <p:nvSpPr>
          <p:cNvPr id="3" name="Title 2">
            <a:extLst>
              <a:ext uri="{FF2B5EF4-FFF2-40B4-BE49-F238E27FC236}">
                <a16:creationId xmlns:a16="http://schemas.microsoft.com/office/drawing/2014/main" id="{8519288A-434A-0D41-8AE9-76ADBCA3C659}"/>
              </a:ext>
            </a:extLst>
          </p:cNvPr>
          <p:cNvSpPr>
            <a:spLocks noGrp="1"/>
          </p:cNvSpPr>
          <p:nvPr>
            <p:ph type="title"/>
          </p:nvPr>
        </p:nvSpPr>
        <p:spPr/>
        <p:txBody>
          <a:bodyPr/>
          <a:lstStyle/>
          <a:p>
            <a:r>
              <a:rPr lang="en-US" dirty="0"/>
              <a:t>Activity 9-5: Discussing Monitoring Devices</a:t>
            </a:r>
          </a:p>
        </p:txBody>
      </p:sp>
      <p:sp>
        <p:nvSpPr>
          <p:cNvPr id="4" name="Slide Number Placeholder 3">
            <a:extLst>
              <a:ext uri="{FF2B5EF4-FFF2-40B4-BE49-F238E27FC236}">
                <a16:creationId xmlns:a16="http://schemas.microsoft.com/office/drawing/2014/main" id="{479E2024-DBD4-C242-8DBF-A66A434C40AB}"/>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Tree>
    <p:extLst>
      <p:ext uri="{BB962C8B-B14F-4D97-AF65-F5344CB8AC3E}">
        <p14:creationId xmlns:p14="http://schemas.microsoft.com/office/powerpoint/2010/main" val="278509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F9B20F-95BA-8D40-AC89-B9FF8397E7CF}"/>
              </a:ext>
            </a:extLst>
          </p:cNvPr>
          <p:cNvSpPr>
            <a:spLocks noGrp="1"/>
          </p:cNvSpPr>
          <p:nvPr>
            <p:ph idx="1"/>
          </p:nvPr>
        </p:nvSpPr>
        <p:spPr/>
        <p:txBody>
          <a:bodyPr/>
          <a:lstStyle/>
          <a:p>
            <a:r>
              <a:rPr lang="en-US" b="1" dirty="0"/>
              <a:t>What does the </a:t>
            </a:r>
            <a:r>
              <a:rPr lang="en-US" b="1" dirty="0" err="1"/>
              <a:t>lsusb</a:t>
            </a:r>
            <a:r>
              <a:rPr lang="en-US" b="1" dirty="0"/>
              <a:t> command display?</a:t>
            </a:r>
          </a:p>
          <a:p>
            <a:endParaRPr lang="en-US" b="1" dirty="0"/>
          </a:p>
          <a:p>
            <a:r>
              <a:rPr lang="en-US" b="1" dirty="0"/>
              <a:t>ANSWER:</a:t>
            </a:r>
          </a:p>
          <a:p>
            <a:pPr lvl="1"/>
            <a:r>
              <a:rPr lang="en-US" dirty="0" err="1"/>
              <a:t>lsusb</a:t>
            </a:r>
            <a:r>
              <a:rPr lang="en-US" dirty="0"/>
              <a:t> displays all USB buses and a list of USB-attached devices and the buses they're connected to. The list will likely be different for every system.</a:t>
            </a:r>
          </a:p>
          <a:p>
            <a:endParaRPr lang="en-US" dirty="0"/>
          </a:p>
        </p:txBody>
      </p:sp>
      <p:sp>
        <p:nvSpPr>
          <p:cNvPr id="3" name="Title 2">
            <a:extLst>
              <a:ext uri="{FF2B5EF4-FFF2-40B4-BE49-F238E27FC236}">
                <a16:creationId xmlns:a16="http://schemas.microsoft.com/office/drawing/2014/main" id="{8519288A-434A-0D41-8AE9-76ADBCA3C659}"/>
              </a:ext>
            </a:extLst>
          </p:cNvPr>
          <p:cNvSpPr>
            <a:spLocks noGrp="1"/>
          </p:cNvSpPr>
          <p:nvPr>
            <p:ph type="title"/>
          </p:nvPr>
        </p:nvSpPr>
        <p:spPr/>
        <p:txBody>
          <a:bodyPr/>
          <a:lstStyle/>
          <a:p>
            <a:r>
              <a:rPr lang="en-US" dirty="0"/>
              <a:t>Activity 9-5: Discussing Monitoring Devices</a:t>
            </a:r>
          </a:p>
        </p:txBody>
      </p:sp>
      <p:sp>
        <p:nvSpPr>
          <p:cNvPr id="4" name="Slide Number Placeholder 3">
            <a:extLst>
              <a:ext uri="{FF2B5EF4-FFF2-40B4-BE49-F238E27FC236}">
                <a16:creationId xmlns:a16="http://schemas.microsoft.com/office/drawing/2014/main" id="{479E2024-DBD4-C242-8DBF-A66A434C40AB}"/>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Tree>
    <p:extLst>
      <p:ext uri="{BB962C8B-B14F-4D97-AF65-F5344CB8AC3E}">
        <p14:creationId xmlns:p14="http://schemas.microsoft.com/office/powerpoint/2010/main" val="44351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CCD7-DD7E-264D-9EC7-5DAC786E9732}"/>
              </a:ext>
            </a:extLst>
          </p:cNvPr>
          <p:cNvSpPr>
            <a:spLocks noGrp="1"/>
          </p:cNvSpPr>
          <p:nvPr>
            <p:ph type="title"/>
          </p:nvPr>
        </p:nvSpPr>
        <p:spPr/>
        <p:txBody>
          <a:bodyPr/>
          <a:lstStyle/>
          <a:p>
            <a:r>
              <a:rPr lang="en-US" dirty="0"/>
              <a:t>Thin Clients (Slide 2 of 2)</a:t>
            </a:r>
          </a:p>
        </p:txBody>
      </p:sp>
      <p:sp>
        <p:nvSpPr>
          <p:cNvPr id="3" name="Slide Number Placeholder 2">
            <a:extLst>
              <a:ext uri="{FF2B5EF4-FFF2-40B4-BE49-F238E27FC236}">
                <a16:creationId xmlns:a16="http://schemas.microsoft.com/office/drawing/2014/main" id="{FC2061DE-1532-AC47-83AF-2B5778F8176B}"/>
              </a:ext>
            </a:extLst>
          </p:cNvPr>
          <p:cNvSpPr>
            <a:spLocks noGrp="1"/>
          </p:cNvSpPr>
          <p:nvPr>
            <p:ph type="sldNum" sz="quarter" idx="4"/>
          </p:nvPr>
        </p:nvSpPr>
        <p:spPr/>
        <p:txBody>
          <a:bodyPr/>
          <a:lstStyle/>
          <a:p>
            <a:fld id="{2066355A-084C-D24E-9AD2-7E4FC41EA627}" type="slidenum">
              <a:rPr lang="en-US" smtClean="0"/>
              <a:pPr/>
              <a:t>5</a:t>
            </a:fld>
            <a:endParaRPr lang="en-US" dirty="0"/>
          </a:p>
        </p:txBody>
      </p:sp>
      <p:pic>
        <p:nvPicPr>
          <p:cNvPr id="9" name="Picture 8">
            <a:extLst>
              <a:ext uri="{FF2B5EF4-FFF2-40B4-BE49-F238E27FC236}">
                <a16:creationId xmlns:a16="http://schemas.microsoft.com/office/drawing/2014/main" id="{0F38D355-7941-4429-A96D-1CE72DD5F1FA}"/>
              </a:ext>
            </a:extLst>
          </p:cNvPr>
          <p:cNvPicPr>
            <a:picLocks noChangeAspect="1"/>
          </p:cNvPicPr>
          <p:nvPr/>
        </p:nvPicPr>
        <p:blipFill>
          <a:blip r:embed="rId2"/>
          <a:stretch>
            <a:fillRect/>
          </a:stretch>
        </p:blipFill>
        <p:spPr>
          <a:xfrm>
            <a:off x="1565028" y="858049"/>
            <a:ext cx="6013944" cy="3770098"/>
          </a:xfrm>
          <a:prstGeom prst="rect">
            <a:avLst/>
          </a:prstGeom>
        </p:spPr>
      </p:pic>
    </p:spTree>
    <p:extLst>
      <p:ext uri="{BB962C8B-B14F-4D97-AF65-F5344CB8AC3E}">
        <p14:creationId xmlns:p14="http://schemas.microsoft.com/office/powerpoint/2010/main" val="3564944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F9B20F-95BA-8D40-AC89-B9FF8397E7CF}"/>
              </a:ext>
            </a:extLst>
          </p:cNvPr>
          <p:cNvSpPr>
            <a:spLocks noGrp="1"/>
          </p:cNvSpPr>
          <p:nvPr>
            <p:ph idx="1"/>
          </p:nvPr>
        </p:nvSpPr>
        <p:spPr/>
        <p:txBody>
          <a:bodyPr/>
          <a:lstStyle/>
          <a:p>
            <a:r>
              <a:rPr lang="en-US" b="1" dirty="0"/>
              <a:t>Which command can you use to display information about all block devices and how can you find out more information about each device in the list?</a:t>
            </a:r>
          </a:p>
          <a:p>
            <a:endParaRPr lang="en-US" b="1" dirty="0"/>
          </a:p>
          <a:p>
            <a:r>
              <a:rPr lang="en-US" b="1" dirty="0"/>
              <a:t>ANSWER:</a:t>
            </a:r>
          </a:p>
          <a:p>
            <a:pPr lvl="1"/>
            <a:r>
              <a:rPr lang="en-US" dirty="0"/>
              <a:t>Use </a:t>
            </a:r>
            <a:r>
              <a:rPr lang="en-US" dirty="0" err="1"/>
              <a:t>lsblk</a:t>
            </a:r>
            <a:r>
              <a:rPr lang="en-US" dirty="0"/>
              <a:t> to list all block devices and their parent devices. Use </a:t>
            </a:r>
            <a:r>
              <a:rPr lang="en-US" dirty="0" err="1"/>
              <a:t>udevadm</a:t>
            </a:r>
            <a:r>
              <a:rPr lang="en-US" dirty="0"/>
              <a:t> info to display specific information about each device. The </a:t>
            </a:r>
            <a:r>
              <a:rPr lang="en-US" dirty="0" err="1"/>
              <a:t>dmesg</a:t>
            </a:r>
            <a:r>
              <a:rPr lang="en-US" dirty="0"/>
              <a:t> command also provides some device details.</a:t>
            </a:r>
          </a:p>
          <a:p>
            <a:endParaRPr lang="en-US" dirty="0"/>
          </a:p>
        </p:txBody>
      </p:sp>
      <p:sp>
        <p:nvSpPr>
          <p:cNvPr id="3" name="Title 2">
            <a:extLst>
              <a:ext uri="{FF2B5EF4-FFF2-40B4-BE49-F238E27FC236}">
                <a16:creationId xmlns:a16="http://schemas.microsoft.com/office/drawing/2014/main" id="{8519288A-434A-0D41-8AE9-76ADBCA3C659}"/>
              </a:ext>
            </a:extLst>
          </p:cNvPr>
          <p:cNvSpPr>
            <a:spLocks noGrp="1"/>
          </p:cNvSpPr>
          <p:nvPr>
            <p:ph type="title"/>
          </p:nvPr>
        </p:nvSpPr>
        <p:spPr/>
        <p:txBody>
          <a:bodyPr/>
          <a:lstStyle/>
          <a:p>
            <a:r>
              <a:rPr lang="en-US" dirty="0"/>
              <a:t>Activity 9-5: Discussing Monitoring Devices</a:t>
            </a:r>
          </a:p>
        </p:txBody>
      </p:sp>
      <p:sp>
        <p:nvSpPr>
          <p:cNvPr id="4" name="Slide Number Placeholder 3">
            <a:extLst>
              <a:ext uri="{FF2B5EF4-FFF2-40B4-BE49-F238E27FC236}">
                <a16:creationId xmlns:a16="http://schemas.microsoft.com/office/drawing/2014/main" id="{479E2024-DBD4-C242-8DBF-A66A434C40AB}"/>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Tree>
    <p:extLst>
      <p:ext uri="{BB962C8B-B14F-4D97-AF65-F5344CB8AC3E}">
        <p14:creationId xmlns:p14="http://schemas.microsoft.com/office/powerpoint/2010/main" val="36321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F9B20F-95BA-8D40-AC89-B9FF8397E7CF}"/>
              </a:ext>
            </a:extLst>
          </p:cNvPr>
          <p:cNvSpPr>
            <a:spLocks noGrp="1"/>
          </p:cNvSpPr>
          <p:nvPr>
            <p:ph idx="1"/>
          </p:nvPr>
        </p:nvSpPr>
        <p:spPr/>
        <p:txBody>
          <a:bodyPr/>
          <a:lstStyle/>
          <a:p>
            <a:r>
              <a:rPr lang="en-US" b="1" dirty="0"/>
              <a:t>From where does the </a:t>
            </a:r>
            <a:r>
              <a:rPr lang="en-US" b="1" dirty="0" err="1"/>
              <a:t>lsdev</a:t>
            </a:r>
            <a:r>
              <a:rPr lang="en-US" b="1" dirty="0"/>
              <a:t> command pull its displayed information?</a:t>
            </a:r>
          </a:p>
          <a:p>
            <a:endParaRPr lang="en-US" b="1" dirty="0"/>
          </a:p>
          <a:p>
            <a:r>
              <a:rPr lang="en-US" b="1" dirty="0"/>
              <a:t>ANSWER:</a:t>
            </a:r>
          </a:p>
          <a:p>
            <a:pPr lvl="1"/>
            <a:r>
              <a:rPr lang="en-US" dirty="0"/>
              <a:t>It draws its information from the /proc/interrupts, /proc/</a:t>
            </a:r>
            <a:r>
              <a:rPr lang="en-US" dirty="0" err="1"/>
              <a:t>ioports</a:t>
            </a:r>
            <a:r>
              <a:rPr lang="en-US" dirty="0"/>
              <a:t>, and /proc/</a:t>
            </a:r>
            <a:r>
              <a:rPr lang="en-US" dirty="0" err="1"/>
              <a:t>dma</a:t>
            </a:r>
            <a:r>
              <a:rPr lang="en-US" dirty="0"/>
              <a:t> files.</a:t>
            </a:r>
          </a:p>
        </p:txBody>
      </p:sp>
      <p:sp>
        <p:nvSpPr>
          <p:cNvPr id="3" name="Title 2">
            <a:extLst>
              <a:ext uri="{FF2B5EF4-FFF2-40B4-BE49-F238E27FC236}">
                <a16:creationId xmlns:a16="http://schemas.microsoft.com/office/drawing/2014/main" id="{8519288A-434A-0D41-8AE9-76ADBCA3C659}"/>
              </a:ext>
            </a:extLst>
          </p:cNvPr>
          <p:cNvSpPr>
            <a:spLocks noGrp="1"/>
          </p:cNvSpPr>
          <p:nvPr>
            <p:ph type="title"/>
          </p:nvPr>
        </p:nvSpPr>
        <p:spPr/>
        <p:txBody>
          <a:bodyPr/>
          <a:lstStyle/>
          <a:p>
            <a:r>
              <a:rPr lang="en-US" dirty="0"/>
              <a:t>Activity 9-5: Discussing Monitoring Devices</a:t>
            </a:r>
          </a:p>
        </p:txBody>
      </p:sp>
      <p:sp>
        <p:nvSpPr>
          <p:cNvPr id="4" name="Slide Number Placeholder 3">
            <a:extLst>
              <a:ext uri="{FF2B5EF4-FFF2-40B4-BE49-F238E27FC236}">
                <a16:creationId xmlns:a16="http://schemas.microsoft.com/office/drawing/2014/main" id="{479E2024-DBD4-C242-8DBF-A66A434C40AB}"/>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Tree>
    <p:extLst>
      <p:ext uri="{BB962C8B-B14F-4D97-AF65-F5344CB8AC3E}">
        <p14:creationId xmlns:p14="http://schemas.microsoft.com/office/powerpoint/2010/main" val="31059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01DA1-F6BB-4543-8C23-614947D58CB6}"/>
              </a:ext>
            </a:extLst>
          </p:cNvPr>
          <p:cNvSpPr>
            <a:spLocks noGrp="1"/>
          </p:cNvSpPr>
          <p:nvPr>
            <p:ph idx="1"/>
          </p:nvPr>
        </p:nvSpPr>
        <p:spPr/>
        <p:txBody>
          <a:bodyPr/>
          <a:lstStyle/>
          <a:p>
            <a:r>
              <a:rPr lang="en-US" dirty="0"/>
              <a:t>You need to track devices used on all computers in network.</a:t>
            </a:r>
          </a:p>
          <a:p>
            <a:r>
              <a:rPr lang="en-US" dirty="0"/>
              <a:t>You need to maintain a list of hardware resources in use.</a:t>
            </a:r>
          </a:p>
        </p:txBody>
      </p:sp>
      <p:sp>
        <p:nvSpPr>
          <p:cNvPr id="3" name="Title 2">
            <a:extLst>
              <a:ext uri="{FF2B5EF4-FFF2-40B4-BE49-F238E27FC236}">
                <a16:creationId xmlns:a16="http://schemas.microsoft.com/office/drawing/2014/main" id="{D3457254-35F0-47E9-BD2F-8AFAB0792A87}"/>
              </a:ext>
            </a:extLst>
          </p:cNvPr>
          <p:cNvSpPr>
            <a:spLocks noGrp="1"/>
          </p:cNvSpPr>
          <p:nvPr>
            <p:ph type="title"/>
          </p:nvPr>
        </p:nvSpPr>
        <p:spPr/>
        <p:txBody>
          <a:bodyPr/>
          <a:lstStyle/>
          <a:p>
            <a:r>
              <a:rPr lang="en-US" dirty="0"/>
              <a:t>Activity: Monitoring Devices</a:t>
            </a:r>
          </a:p>
        </p:txBody>
      </p:sp>
      <p:sp>
        <p:nvSpPr>
          <p:cNvPr id="4" name="Slide Number Placeholder 3">
            <a:extLst>
              <a:ext uri="{FF2B5EF4-FFF2-40B4-BE49-F238E27FC236}">
                <a16:creationId xmlns:a16="http://schemas.microsoft.com/office/drawing/2014/main" id="{4CC5B123-78B5-438B-8F92-4BF0E324BCB7}"/>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Tree>
    <p:extLst>
      <p:ext uri="{BB962C8B-B14F-4D97-AF65-F5344CB8AC3E}">
        <p14:creationId xmlns:p14="http://schemas.microsoft.com/office/powerpoint/2010/main" val="51030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8F8D-E9BA-E54C-8653-74C75360104D}"/>
              </a:ext>
            </a:extLst>
          </p:cNvPr>
          <p:cNvSpPr>
            <a:spLocks noGrp="1"/>
          </p:cNvSpPr>
          <p:nvPr>
            <p:ph type="title"/>
          </p:nvPr>
        </p:nvSpPr>
        <p:spPr/>
        <p:txBody>
          <a:bodyPr/>
          <a:lstStyle/>
          <a:p>
            <a:r>
              <a:rPr lang="en-US" dirty="0"/>
              <a:t>Topic D: Troubleshoot Hardware Issues</a:t>
            </a:r>
          </a:p>
        </p:txBody>
      </p:sp>
      <p:sp>
        <p:nvSpPr>
          <p:cNvPr id="3" name="Slide Number Placeholder 2">
            <a:extLst>
              <a:ext uri="{FF2B5EF4-FFF2-40B4-BE49-F238E27FC236}">
                <a16:creationId xmlns:a16="http://schemas.microsoft.com/office/drawing/2014/main" id="{84BD5A3A-673B-F24F-A2DB-7685CC3F7C5A}"/>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
        <p:nvSpPr>
          <p:cNvPr id="4" name="Content Placeholder 3">
            <a:extLst>
              <a:ext uri="{FF2B5EF4-FFF2-40B4-BE49-F238E27FC236}">
                <a16:creationId xmlns:a16="http://schemas.microsoft.com/office/drawing/2014/main" id="{B21FA992-214B-9348-A5A3-366C54BE5EAB}"/>
              </a:ext>
            </a:extLst>
          </p:cNvPr>
          <p:cNvSpPr>
            <a:spLocks noGrp="1"/>
          </p:cNvSpPr>
          <p:nvPr>
            <p:ph idx="1"/>
          </p:nvPr>
        </p:nvSpPr>
        <p:spPr>
          <a:xfrm>
            <a:off x="1030304" y="825985"/>
            <a:ext cx="7771772" cy="3476509"/>
          </a:xfrm>
        </p:spPr>
        <p:txBody>
          <a:bodyPr/>
          <a:lstStyle/>
          <a:p>
            <a:pPr marL="0" indent="0">
              <a:buNone/>
            </a:pPr>
            <a:r>
              <a:rPr lang="en-US" dirty="0"/>
              <a:t>Exam Objectives:</a:t>
            </a:r>
          </a:p>
          <a:p>
            <a:r>
              <a:rPr lang="en-US" dirty="0"/>
              <a:t>2.7 Explain the use and operation of Linux devices.</a:t>
            </a:r>
          </a:p>
          <a:p>
            <a:r>
              <a:rPr lang="en-US" dirty="0"/>
              <a:t>4.4 Given a scenario, analyze and troubleshoot application and hardware issues.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533" y="825985"/>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291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C26A0-8C52-4792-8DF1-6B64A0057B20}"/>
              </a:ext>
            </a:extLst>
          </p:cNvPr>
          <p:cNvSpPr>
            <a:spLocks noGrp="1"/>
          </p:cNvSpPr>
          <p:nvPr>
            <p:ph type="title"/>
          </p:nvPr>
        </p:nvSpPr>
        <p:spPr/>
        <p:txBody>
          <a:bodyPr/>
          <a:lstStyle/>
          <a:p>
            <a:r>
              <a:rPr lang="en-US" dirty="0"/>
              <a:t>Common Hardware Issues</a:t>
            </a:r>
          </a:p>
        </p:txBody>
      </p:sp>
      <p:sp>
        <p:nvSpPr>
          <p:cNvPr id="4" name="Slide Number Placeholder 3">
            <a:extLst>
              <a:ext uri="{FF2B5EF4-FFF2-40B4-BE49-F238E27FC236}">
                <a16:creationId xmlns:a16="http://schemas.microsoft.com/office/drawing/2014/main" id="{D34831E0-6531-4CFE-98FE-E48FA195914A}"/>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
        <p:nvSpPr>
          <p:cNvPr id="6" name="Content Placeholder 5">
            <a:extLst>
              <a:ext uri="{FF2B5EF4-FFF2-40B4-BE49-F238E27FC236}">
                <a16:creationId xmlns:a16="http://schemas.microsoft.com/office/drawing/2014/main" id="{64BEF915-03D6-429D-80CA-3905A18DEACE}"/>
              </a:ext>
            </a:extLst>
          </p:cNvPr>
          <p:cNvSpPr>
            <a:spLocks noGrp="1"/>
          </p:cNvSpPr>
          <p:nvPr>
            <p:ph idx="1"/>
          </p:nvPr>
        </p:nvSpPr>
        <p:spPr/>
        <p:txBody>
          <a:bodyPr/>
          <a:lstStyle/>
          <a:p>
            <a:r>
              <a:rPr lang="en-US" dirty="0"/>
              <a:t>Common sources of problems:</a:t>
            </a:r>
          </a:p>
          <a:p>
            <a:pPr lvl="1"/>
            <a:r>
              <a:rPr lang="en-US" dirty="0"/>
              <a:t>Missing or poorly configured drivers.</a:t>
            </a:r>
          </a:p>
          <a:p>
            <a:pPr lvl="1"/>
            <a:r>
              <a:rPr lang="en-US" dirty="0"/>
              <a:t>Incompatible user space software.</a:t>
            </a:r>
          </a:p>
          <a:p>
            <a:r>
              <a:rPr lang="en-US" dirty="0"/>
              <a:t>There are many other potential sources.</a:t>
            </a:r>
          </a:p>
          <a:p>
            <a:pPr lvl="1"/>
            <a:r>
              <a:rPr lang="en-US" dirty="0"/>
              <a:t>And many other potential solutions.</a:t>
            </a:r>
          </a:p>
          <a:p>
            <a:r>
              <a:rPr lang="en-US" dirty="0"/>
              <a:t>Issue categories:</a:t>
            </a:r>
          </a:p>
          <a:p>
            <a:pPr lvl="1"/>
            <a:r>
              <a:rPr lang="en-US" dirty="0"/>
              <a:t>Keyboard mapping</a:t>
            </a:r>
          </a:p>
          <a:p>
            <a:pPr lvl="1"/>
            <a:r>
              <a:rPr lang="en-US" dirty="0"/>
              <a:t>Communications port</a:t>
            </a:r>
          </a:p>
          <a:p>
            <a:pPr lvl="1"/>
            <a:r>
              <a:rPr lang="en-US" dirty="0"/>
              <a:t>Printer</a:t>
            </a:r>
          </a:p>
          <a:p>
            <a:pPr lvl="1"/>
            <a:r>
              <a:rPr lang="en-US" dirty="0"/>
              <a:t>Memory</a:t>
            </a:r>
          </a:p>
          <a:p>
            <a:pPr lvl="1"/>
            <a:r>
              <a:rPr lang="en-US" dirty="0"/>
              <a:t>Video</a:t>
            </a:r>
          </a:p>
          <a:p>
            <a:pPr lvl="1"/>
            <a:r>
              <a:rPr lang="en-US" dirty="0"/>
              <a:t>Storage adapter</a:t>
            </a:r>
          </a:p>
        </p:txBody>
      </p:sp>
    </p:spTree>
    <p:extLst>
      <p:ext uri="{BB962C8B-B14F-4D97-AF65-F5344CB8AC3E}">
        <p14:creationId xmlns:p14="http://schemas.microsoft.com/office/powerpoint/2010/main" val="2141798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9907-EC16-4ABA-B82A-D81837BF56AA}"/>
              </a:ext>
            </a:extLst>
          </p:cNvPr>
          <p:cNvSpPr>
            <a:spLocks noGrp="1"/>
          </p:cNvSpPr>
          <p:nvPr>
            <p:ph type="title"/>
          </p:nvPr>
        </p:nvSpPr>
        <p:spPr/>
        <p:txBody>
          <a:bodyPr/>
          <a:lstStyle/>
          <a:p>
            <a:r>
              <a:rPr lang="en-US" dirty="0"/>
              <a:t>Keyboard Mapping Issues</a:t>
            </a:r>
          </a:p>
        </p:txBody>
      </p:sp>
      <p:sp>
        <p:nvSpPr>
          <p:cNvPr id="3" name="Slide Number Placeholder 2">
            <a:extLst>
              <a:ext uri="{FF2B5EF4-FFF2-40B4-BE49-F238E27FC236}">
                <a16:creationId xmlns:a16="http://schemas.microsoft.com/office/drawing/2014/main" id="{D60EA949-CDBC-42B1-AB78-9ABEA004968C}"/>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
        <p:nvSpPr>
          <p:cNvPr id="4" name="Content Placeholder 3">
            <a:extLst>
              <a:ext uri="{FF2B5EF4-FFF2-40B4-BE49-F238E27FC236}">
                <a16:creationId xmlns:a16="http://schemas.microsoft.com/office/drawing/2014/main" id="{0614F2E0-EB48-4646-ACCF-5F36F3CDB57B}"/>
              </a:ext>
            </a:extLst>
          </p:cNvPr>
          <p:cNvSpPr>
            <a:spLocks noGrp="1"/>
          </p:cNvSpPr>
          <p:nvPr>
            <p:ph idx="1"/>
          </p:nvPr>
        </p:nvSpPr>
        <p:spPr/>
        <p:txBody>
          <a:bodyPr/>
          <a:lstStyle/>
          <a:p>
            <a:r>
              <a:rPr lang="en-US" dirty="0"/>
              <a:t>Certain keys may produce unexpected results when pressed.</a:t>
            </a:r>
          </a:p>
          <a:p>
            <a:pPr lvl="1"/>
            <a:r>
              <a:rPr lang="en-US" dirty="0"/>
              <a:t>Common symptom of keyboard mapping issues.</a:t>
            </a:r>
          </a:p>
          <a:p>
            <a:r>
              <a:rPr lang="en-US" dirty="0"/>
              <a:t>Wrong keyboard layout/language may be configured.</a:t>
            </a:r>
          </a:p>
          <a:p>
            <a:r>
              <a:rPr lang="en-US" dirty="0"/>
              <a:t>Start by identifying the layout of the actual keyboard.</a:t>
            </a:r>
          </a:p>
          <a:p>
            <a:pPr lvl="1"/>
            <a:r>
              <a:rPr lang="en-US" dirty="0"/>
              <a:t>Layouts differ based on overall design and language/region.</a:t>
            </a:r>
          </a:p>
          <a:p>
            <a:r>
              <a:rPr lang="en-US" dirty="0"/>
              <a:t>Use </a:t>
            </a:r>
            <a:r>
              <a:rPr lang="en-US" dirty="0">
                <a:latin typeface="Cutive Mono" panose="020B0604020202020204" charset="0"/>
              </a:rPr>
              <a:t>localectl status</a:t>
            </a:r>
            <a:r>
              <a:rPr lang="en-US" dirty="0"/>
              <a:t> to see what layout is configured.</a:t>
            </a:r>
          </a:p>
          <a:p>
            <a:pPr lvl="1"/>
            <a:r>
              <a:rPr lang="en-US" dirty="0"/>
              <a:t>If it's wrong, find the correct one, then set it.</a:t>
            </a:r>
          </a:p>
          <a:p>
            <a:r>
              <a:rPr lang="en-US" dirty="0"/>
              <a:t>May need to adjust system language as well.</a:t>
            </a:r>
          </a:p>
        </p:txBody>
      </p:sp>
    </p:spTree>
    <p:extLst>
      <p:ext uri="{BB962C8B-B14F-4D97-AF65-F5344CB8AC3E}">
        <p14:creationId xmlns:p14="http://schemas.microsoft.com/office/powerpoint/2010/main" val="1505391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DF99-B394-4241-AB00-1CEFA6B0189A}"/>
              </a:ext>
            </a:extLst>
          </p:cNvPr>
          <p:cNvSpPr>
            <a:spLocks noGrp="1"/>
          </p:cNvSpPr>
          <p:nvPr>
            <p:ph type="title"/>
          </p:nvPr>
        </p:nvSpPr>
        <p:spPr/>
        <p:txBody>
          <a:bodyPr/>
          <a:lstStyle/>
          <a:p>
            <a:r>
              <a:rPr lang="en-US" dirty="0"/>
              <a:t>Communications Port Issues</a:t>
            </a:r>
          </a:p>
        </p:txBody>
      </p:sp>
      <p:sp>
        <p:nvSpPr>
          <p:cNvPr id="3" name="Slide Number Placeholder 2">
            <a:extLst>
              <a:ext uri="{FF2B5EF4-FFF2-40B4-BE49-F238E27FC236}">
                <a16:creationId xmlns:a16="http://schemas.microsoft.com/office/drawing/2014/main" id="{CEAF0BD9-AB32-4218-849E-BBA63AC44021}"/>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
        <p:nvSpPr>
          <p:cNvPr id="4" name="Content Placeholder 3">
            <a:extLst>
              <a:ext uri="{FF2B5EF4-FFF2-40B4-BE49-F238E27FC236}">
                <a16:creationId xmlns:a16="http://schemas.microsoft.com/office/drawing/2014/main" id="{3EC871C2-8E44-4C6E-BA6D-F9523D3EFDC0}"/>
              </a:ext>
            </a:extLst>
          </p:cNvPr>
          <p:cNvSpPr>
            <a:spLocks noGrp="1"/>
          </p:cNvSpPr>
          <p:nvPr>
            <p:ph idx="1"/>
          </p:nvPr>
        </p:nvSpPr>
        <p:spPr/>
        <p:txBody>
          <a:bodyPr/>
          <a:lstStyle/>
          <a:p>
            <a:r>
              <a:rPr lang="en-US" dirty="0"/>
              <a:t>Ports may fail to recognize attached devices.</a:t>
            </a:r>
          </a:p>
          <a:p>
            <a:r>
              <a:rPr lang="en-US" dirty="0"/>
              <a:t>Connection may be unreliable.</a:t>
            </a:r>
          </a:p>
          <a:p>
            <a:r>
              <a:rPr lang="en-US" dirty="0"/>
              <a:t>Ensure:</a:t>
            </a:r>
          </a:p>
          <a:p>
            <a:pPr lvl="1"/>
            <a:r>
              <a:rPr lang="en-US" dirty="0"/>
              <a:t>Device is slotted into port.</a:t>
            </a:r>
          </a:p>
          <a:p>
            <a:pPr lvl="1"/>
            <a:r>
              <a:rPr lang="en-US" dirty="0"/>
              <a:t>Cables are undamaged/not loose.</a:t>
            </a:r>
          </a:p>
          <a:p>
            <a:pPr lvl="1"/>
            <a:r>
              <a:rPr lang="en-US" dirty="0"/>
              <a:t>HBA is powered.</a:t>
            </a:r>
          </a:p>
          <a:p>
            <a:pPr lvl="1"/>
            <a:r>
              <a:rPr lang="en-US" dirty="0"/>
              <a:t>Device supports correct bus version.</a:t>
            </a:r>
          </a:p>
          <a:p>
            <a:r>
              <a:rPr lang="en-US" dirty="0"/>
              <a:t>Also install/load necessary drivers.</a:t>
            </a:r>
          </a:p>
          <a:p>
            <a:r>
              <a:rPr lang="en-US" dirty="0"/>
              <a:t>Certain serial devices will request a console interface to Linux.</a:t>
            </a:r>
          </a:p>
          <a:p>
            <a:pPr lvl="1"/>
            <a:r>
              <a:rPr lang="en-US" dirty="0"/>
              <a:t>Usually assigns </a:t>
            </a:r>
            <a:r>
              <a:rPr lang="en-US" dirty="0">
                <a:latin typeface="Cutive Mono" panose="020B0604020202020204" charset="0"/>
              </a:rPr>
              <a:t>/dev/ttyS#</a:t>
            </a:r>
          </a:p>
          <a:p>
            <a:pPr lvl="1"/>
            <a:r>
              <a:rPr lang="en-US" dirty="0"/>
              <a:t>Ensure device is configured to access these consoles.</a:t>
            </a:r>
          </a:p>
          <a:p>
            <a:pPr lvl="1"/>
            <a:r>
              <a:rPr lang="en-US" dirty="0"/>
              <a:t>Only root can access them by default; may need to change permissions.</a:t>
            </a:r>
          </a:p>
        </p:txBody>
      </p:sp>
    </p:spTree>
    <p:extLst>
      <p:ext uri="{BB962C8B-B14F-4D97-AF65-F5344CB8AC3E}">
        <p14:creationId xmlns:p14="http://schemas.microsoft.com/office/powerpoint/2010/main" val="2787410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40EB-B3A1-405C-A95E-86DE84419946}"/>
              </a:ext>
            </a:extLst>
          </p:cNvPr>
          <p:cNvSpPr>
            <a:spLocks noGrp="1"/>
          </p:cNvSpPr>
          <p:nvPr>
            <p:ph type="title"/>
          </p:nvPr>
        </p:nvSpPr>
        <p:spPr/>
        <p:txBody>
          <a:bodyPr/>
          <a:lstStyle/>
          <a:p>
            <a:r>
              <a:rPr lang="en-US" dirty="0"/>
              <a:t>Printer Issues</a:t>
            </a:r>
          </a:p>
        </p:txBody>
      </p:sp>
      <p:sp>
        <p:nvSpPr>
          <p:cNvPr id="3" name="Slide Number Placeholder 2">
            <a:extLst>
              <a:ext uri="{FF2B5EF4-FFF2-40B4-BE49-F238E27FC236}">
                <a16:creationId xmlns:a16="http://schemas.microsoft.com/office/drawing/2014/main" id="{B3FF3FAC-5B03-46FC-A210-0532A36ABC69}"/>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
        <p:nvSpPr>
          <p:cNvPr id="4" name="Content Placeholder 3">
            <a:extLst>
              <a:ext uri="{FF2B5EF4-FFF2-40B4-BE49-F238E27FC236}">
                <a16:creationId xmlns:a16="http://schemas.microsoft.com/office/drawing/2014/main" id="{9CFAA62B-AD7A-49A2-B2A6-A8F8A6AD1C54}"/>
              </a:ext>
            </a:extLst>
          </p:cNvPr>
          <p:cNvSpPr>
            <a:spLocks noGrp="1"/>
          </p:cNvSpPr>
          <p:nvPr>
            <p:ph idx="1"/>
          </p:nvPr>
        </p:nvSpPr>
        <p:spPr/>
        <p:txBody>
          <a:bodyPr/>
          <a:lstStyle/>
          <a:p>
            <a:r>
              <a:rPr lang="en-US" dirty="0"/>
              <a:t>A very common source of issues.</a:t>
            </a:r>
          </a:p>
          <a:p>
            <a:r>
              <a:rPr lang="en-US" dirty="0"/>
              <a:t>Printer itself might be at fault.</a:t>
            </a:r>
          </a:p>
          <a:p>
            <a:pPr lvl="1"/>
            <a:r>
              <a:rPr lang="en-US" dirty="0"/>
              <a:t>Consult the help manual/manufacturer's site.</a:t>
            </a:r>
          </a:p>
          <a:p>
            <a:r>
              <a:rPr lang="en-US" dirty="0"/>
              <a:t>Ensure your printer has compatible drivers and that they're loaded.</a:t>
            </a:r>
          </a:p>
          <a:p>
            <a:r>
              <a:rPr lang="en-US" dirty="0"/>
              <a:t>Use network diagnostic tools if you can't connect to a networked printer.</a:t>
            </a:r>
          </a:p>
          <a:p>
            <a:r>
              <a:rPr lang="en-US" dirty="0"/>
              <a:t>A printer with too much load might be unresponsive.</a:t>
            </a:r>
          </a:p>
          <a:p>
            <a:pPr lvl="1"/>
            <a:r>
              <a:rPr lang="en-US" dirty="0"/>
              <a:t>Multiple users try to print at once.</a:t>
            </a:r>
          </a:p>
          <a:p>
            <a:pPr lvl="1"/>
            <a:r>
              <a:rPr lang="en-US" dirty="0"/>
              <a:t>Use </a:t>
            </a:r>
            <a:r>
              <a:rPr lang="en-US" dirty="0">
                <a:latin typeface="Cutive Mono" panose="020B0604020202020204" charset="0"/>
              </a:rPr>
              <a:t>lpq</a:t>
            </a:r>
            <a:r>
              <a:rPr lang="en-US" dirty="0"/>
              <a:t> to check job status.</a:t>
            </a:r>
          </a:p>
          <a:p>
            <a:pPr lvl="1"/>
            <a:r>
              <a:rPr lang="en-US" dirty="0"/>
              <a:t>Use </a:t>
            </a:r>
            <a:r>
              <a:rPr lang="en-US" dirty="0">
                <a:latin typeface="Cutive Mono" panose="020B0604020202020204" charset="0"/>
              </a:rPr>
              <a:t>lprm {job #}</a:t>
            </a:r>
            <a:r>
              <a:rPr lang="en-US" dirty="0"/>
              <a:t> to stop large or numerous jobs.</a:t>
            </a:r>
          </a:p>
          <a:p>
            <a:pPr lvl="1"/>
            <a:r>
              <a:rPr lang="en-US" dirty="0"/>
              <a:t>Clearing up queue lightens the load on the printer.</a:t>
            </a:r>
          </a:p>
        </p:txBody>
      </p:sp>
    </p:spTree>
    <p:extLst>
      <p:ext uri="{BB962C8B-B14F-4D97-AF65-F5344CB8AC3E}">
        <p14:creationId xmlns:p14="http://schemas.microsoft.com/office/powerpoint/2010/main" val="3147502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FBF0-94B4-4503-9F1D-22D7EEEDB771}"/>
              </a:ext>
            </a:extLst>
          </p:cNvPr>
          <p:cNvSpPr>
            <a:spLocks noGrp="1"/>
          </p:cNvSpPr>
          <p:nvPr>
            <p:ph type="title"/>
          </p:nvPr>
        </p:nvSpPr>
        <p:spPr/>
        <p:txBody>
          <a:bodyPr/>
          <a:lstStyle/>
          <a:p>
            <a:r>
              <a:rPr lang="en-US" dirty="0"/>
              <a:t>Memory Issues</a:t>
            </a:r>
          </a:p>
        </p:txBody>
      </p:sp>
      <p:sp>
        <p:nvSpPr>
          <p:cNvPr id="3" name="Slide Number Placeholder 2">
            <a:extLst>
              <a:ext uri="{FF2B5EF4-FFF2-40B4-BE49-F238E27FC236}">
                <a16:creationId xmlns:a16="http://schemas.microsoft.com/office/drawing/2014/main" id="{F973A1DC-26AA-41C9-991D-9FBC121F8CB9}"/>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
        <p:nvSpPr>
          <p:cNvPr id="4" name="Content Placeholder 3">
            <a:extLst>
              <a:ext uri="{FF2B5EF4-FFF2-40B4-BE49-F238E27FC236}">
                <a16:creationId xmlns:a16="http://schemas.microsoft.com/office/drawing/2014/main" id="{3A5B6948-1ADE-42F8-AE60-1ED8EDFD9D15}"/>
              </a:ext>
            </a:extLst>
          </p:cNvPr>
          <p:cNvSpPr>
            <a:spLocks noGrp="1"/>
          </p:cNvSpPr>
          <p:nvPr>
            <p:ph idx="1"/>
          </p:nvPr>
        </p:nvSpPr>
        <p:spPr/>
        <p:txBody>
          <a:bodyPr/>
          <a:lstStyle/>
          <a:p>
            <a:r>
              <a:rPr lang="en-US" dirty="0"/>
              <a:t>Memory can leak.</a:t>
            </a:r>
          </a:p>
          <a:p>
            <a:pPr lvl="1"/>
            <a:r>
              <a:rPr lang="en-US" dirty="0"/>
              <a:t>Process fails to free up memory when done with it.</a:t>
            </a:r>
          </a:p>
          <a:p>
            <a:pPr lvl="1"/>
            <a:r>
              <a:rPr lang="en-US" dirty="0"/>
              <a:t>Memory is exhausted.</a:t>
            </a:r>
          </a:p>
          <a:p>
            <a:pPr lvl="1"/>
            <a:r>
              <a:rPr lang="en-US" dirty="0"/>
              <a:t>Performance degrades.</a:t>
            </a:r>
          </a:p>
          <a:p>
            <a:pPr lvl="1"/>
            <a:r>
              <a:rPr lang="en-US" dirty="0"/>
              <a:t>Use memory/process monitoring tools to identify problem.</a:t>
            </a:r>
          </a:p>
          <a:p>
            <a:pPr lvl="1"/>
            <a:r>
              <a:rPr lang="en-US" dirty="0"/>
              <a:t>Address offending process as necessary.</a:t>
            </a:r>
          </a:p>
          <a:p>
            <a:r>
              <a:rPr lang="en-US" dirty="0"/>
              <a:t>Some issues are with the physical RAM.</a:t>
            </a:r>
          </a:p>
          <a:p>
            <a:pPr lvl="1"/>
            <a:r>
              <a:rPr lang="en-US" dirty="0"/>
              <a:t>"Machine Check Exception" errors during operation.</a:t>
            </a:r>
          </a:p>
          <a:p>
            <a:pPr lvl="1"/>
            <a:r>
              <a:rPr lang="en-US" dirty="0">
                <a:latin typeface="Cutive Mono" panose="020B0604020202020204" charset="0"/>
              </a:rPr>
              <a:t>mcelog</a:t>
            </a:r>
            <a:r>
              <a:rPr lang="en-US" dirty="0"/>
              <a:t> retrieves error messages.</a:t>
            </a:r>
          </a:p>
          <a:p>
            <a:pPr lvl="1"/>
            <a:r>
              <a:rPr lang="en-US" dirty="0"/>
              <a:t>ECC errors indicate RAM failure.</a:t>
            </a:r>
          </a:p>
          <a:p>
            <a:r>
              <a:rPr lang="en-US" dirty="0"/>
              <a:t>Use memory testing tools to stress test RAM.</a:t>
            </a:r>
          </a:p>
        </p:txBody>
      </p:sp>
    </p:spTree>
    <p:extLst>
      <p:ext uri="{BB962C8B-B14F-4D97-AF65-F5344CB8AC3E}">
        <p14:creationId xmlns:p14="http://schemas.microsoft.com/office/powerpoint/2010/main" val="818995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9C39-D8E2-4F93-A5AF-8AC85285224A}"/>
              </a:ext>
            </a:extLst>
          </p:cNvPr>
          <p:cNvSpPr>
            <a:spLocks noGrp="1"/>
          </p:cNvSpPr>
          <p:nvPr>
            <p:ph type="title"/>
          </p:nvPr>
        </p:nvSpPr>
        <p:spPr/>
        <p:txBody>
          <a:bodyPr/>
          <a:lstStyle/>
          <a:p>
            <a:r>
              <a:rPr lang="en-US" dirty="0"/>
              <a:t>Video Issues</a:t>
            </a:r>
          </a:p>
        </p:txBody>
      </p:sp>
      <p:sp>
        <p:nvSpPr>
          <p:cNvPr id="3" name="Slide Number Placeholder 2">
            <a:extLst>
              <a:ext uri="{FF2B5EF4-FFF2-40B4-BE49-F238E27FC236}">
                <a16:creationId xmlns:a16="http://schemas.microsoft.com/office/drawing/2014/main" id="{15B6E72C-51DA-4B56-AF38-0B685899B22C}"/>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
        <p:nvSpPr>
          <p:cNvPr id="4" name="Content Placeholder 3">
            <a:extLst>
              <a:ext uri="{FF2B5EF4-FFF2-40B4-BE49-F238E27FC236}">
                <a16:creationId xmlns:a16="http://schemas.microsoft.com/office/drawing/2014/main" id="{F1A06BF9-9B4E-4216-90D0-07E93821F4ED}"/>
              </a:ext>
            </a:extLst>
          </p:cNvPr>
          <p:cNvSpPr>
            <a:spLocks noGrp="1"/>
          </p:cNvSpPr>
          <p:nvPr>
            <p:ph idx="1"/>
          </p:nvPr>
        </p:nvSpPr>
        <p:spPr/>
        <p:txBody>
          <a:bodyPr/>
          <a:lstStyle/>
          <a:p>
            <a:r>
              <a:rPr lang="en-US" dirty="0"/>
              <a:t>Common issues:</a:t>
            </a:r>
          </a:p>
          <a:p>
            <a:pPr lvl="1"/>
            <a:r>
              <a:rPr lang="en-US" dirty="0"/>
              <a:t>Blank screens</a:t>
            </a:r>
          </a:p>
          <a:p>
            <a:pPr lvl="1"/>
            <a:r>
              <a:rPr lang="en-US" dirty="0"/>
              <a:t>Wrong colors</a:t>
            </a:r>
          </a:p>
          <a:p>
            <a:pPr lvl="1"/>
            <a:r>
              <a:rPr lang="en-US" dirty="0"/>
              <a:t>Multiple monitors not detected</a:t>
            </a:r>
          </a:p>
          <a:p>
            <a:pPr lvl="1"/>
            <a:r>
              <a:rPr lang="en-US" dirty="0"/>
              <a:t>Sluggish performance</a:t>
            </a:r>
          </a:p>
          <a:p>
            <a:r>
              <a:rPr lang="en-US" dirty="0"/>
              <a:t>Ensure display devices are connected properly and are compatible.</a:t>
            </a:r>
          </a:p>
          <a:p>
            <a:r>
              <a:rPr lang="en-US" dirty="0"/>
              <a:t>GPU driver support has been less robust than on Windows.</a:t>
            </a:r>
          </a:p>
          <a:p>
            <a:pPr lvl="1"/>
            <a:r>
              <a:rPr lang="en-US" dirty="0"/>
              <a:t>Has improved in recent times.</a:t>
            </a:r>
          </a:p>
          <a:p>
            <a:r>
              <a:rPr lang="en-US" dirty="0"/>
              <a:t>Make sure you have the latest drivers.</a:t>
            </a:r>
          </a:p>
          <a:p>
            <a:pPr lvl="1"/>
            <a:r>
              <a:rPr lang="en-US" dirty="0"/>
              <a:t>Ensures optimal video performance.</a:t>
            </a:r>
          </a:p>
          <a:p>
            <a:pPr lvl="1"/>
            <a:r>
              <a:rPr lang="en-US" dirty="0"/>
              <a:t>Download from vendor's website.</a:t>
            </a:r>
          </a:p>
        </p:txBody>
      </p:sp>
    </p:spTree>
    <p:extLst>
      <p:ext uri="{BB962C8B-B14F-4D97-AF65-F5344CB8AC3E}">
        <p14:creationId xmlns:p14="http://schemas.microsoft.com/office/powerpoint/2010/main" val="1657986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29819A-A8F4-4038-B906-0D82DCEE6924}"/>
              </a:ext>
            </a:extLst>
          </p:cNvPr>
          <p:cNvSpPr>
            <a:spLocks noGrp="1"/>
          </p:cNvSpPr>
          <p:nvPr>
            <p:ph type="title"/>
          </p:nvPr>
        </p:nvSpPr>
        <p:spPr/>
        <p:txBody>
          <a:bodyPr/>
          <a:lstStyle/>
          <a:p>
            <a:r>
              <a:rPr lang="en-US" dirty="0"/>
              <a:t>USB Devices</a:t>
            </a:r>
          </a:p>
        </p:txBody>
      </p:sp>
      <p:sp>
        <p:nvSpPr>
          <p:cNvPr id="10" name="Text Placeholder 9">
            <a:extLst>
              <a:ext uri="{FF2B5EF4-FFF2-40B4-BE49-F238E27FC236}">
                <a16:creationId xmlns:a16="http://schemas.microsoft.com/office/drawing/2014/main" id="{F569F824-6416-4747-B169-0CD8CCCACD08}"/>
              </a:ext>
            </a:extLst>
          </p:cNvPr>
          <p:cNvSpPr>
            <a:spLocks noGrp="1"/>
          </p:cNvSpPr>
          <p:nvPr>
            <p:ph type="body" sz="quarter" idx="13"/>
          </p:nvPr>
        </p:nvSpPr>
        <p:spPr/>
        <p:txBody>
          <a:bodyPr/>
          <a:lstStyle/>
          <a:p>
            <a:r>
              <a:rPr lang="en-US" dirty="0"/>
              <a:t>The </a:t>
            </a:r>
            <a:r>
              <a:rPr lang="en-US" i="1" dirty="0"/>
              <a:t>de facto</a:t>
            </a:r>
            <a:r>
              <a:rPr lang="en-US" dirty="0"/>
              <a:t> standard interface technology used to connect peripheral devices to computers.</a:t>
            </a:r>
          </a:p>
        </p:txBody>
      </p:sp>
      <p:sp>
        <p:nvSpPr>
          <p:cNvPr id="4" name="Slide Number Placeholder 3">
            <a:extLst>
              <a:ext uri="{FF2B5EF4-FFF2-40B4-BE49-F238E27FC236}">
                <a16:creationId xmlns:a16="http://schemas.microsoft.com/office/drawing/2014/main" id="{28A0F58B-F6E5-463D-80E3-EA263B027EF5}"/>
              </a:ext>
            </a:extLst>
          </p:cNvPr>
          <p:cNvSpPr>
            <a:spLocks noGrp="1"/>
          </p:cNvSpPr>
          <p:nvPr>
            <p:ph type="sldNum" sz="quarter" idx="4"/>
          </p:nvPr>
        </p:nvSpPr>
        <p:spPr/>
        <p:txBody>
          <a:bodyPr/>
          <a:lstStyle/>
          <a:p>
            <a:fld id="{2066355A-084C-D24E-9AD2-7E4FC41EA627}" type="slidenum">
              <a:rPr lang="en-US" smtClean="0"/>
              <a:pPr/>
              <a:t>6</a:t>
            </a:fld>
            <a:endParaRPr lang="en-US" dirty="0"/>
          </a:p>
        </p:txBody>
      </p:sp>
      <p:sp>
        <p:nvSpPr>
          <p:cNvPr id="9" name="Content Placeholder 8">
            <a:extLst>
              <a:ext uri="{FF2B5EF4-FFF2-40B4-BE49-F238E27FC236}">
                <a16:creationId xmlns:a16="http://schemas.microsoft.com/office/drawing/2014/main" id="{CACB5433-64DF-4A0B-B02D-904D04E0498B}"/>
              </a:ext>
            </a:extLst>
          </p:cNvPr>
          <p:cNvSpPr>
            <a:spLocks noGrp="1"/>
          </p:cNvSpPr>
          <p:nvPr>
            <p:ph idx="1"/>
          </p:nvPr>
        </p:nvSpPr>
        <p:spPr/>
        <p:txBody>
          <a:bodyPr/>
          <a:lstStyle/>
          <a:p>
            <a:r>
              <a:rPr lang="en-US" dirty="0"/>
              <a:t>Also incorporates plug-and-play features.</a:t>
            </a:r>
          </a:p>
          <a:p>
            <a:r>
              <a:rPr lang="en-US" dirty="0"/>
              <a:t>Some supported types:</a:t>
            </a:r>
          </a:p>
          <a:p>
            <a:pPr lvl="1"/>
            <a:r>
              <a:rPr lang="en-US" dirty="0"/>
              <a:t>Thumb drives</a:t>
            </a:r>
          </a:p>
          <a:p>
            <a:pPr lvl="1"/>
            <a:r>
              <a:rPr lang="en-US" dirty="0"/>
              <a:t>External HDDs/SSDs</a:t>
            </a:r>
          </a:p>
          <a:p>
            <a:pPr lvl="1"/>
            <a:r>
              <a:rPr lang="en-US" dirty="0"/>
              <a:t>Digital cameras</a:t>
            </a:r>
          </a:p>
          <a:p>
            <a:pPr lvl="1"/>
            <a:r>
              <a:rPr lang="en-US" dirty="0"/>
              <a:t>Smartphones/tablets</a:t>
            </a:r>
          </a:p>
          <a:p>
            <a:pPr lvl="1"/>
            <a:r>
              <a:rPr lang="en-US" dirty="0"/>
              <a:t>Printers/scanners</a:t>
            </a:r>
          </a:p>
          <a:p>
            <a:pPr lvl="1"/>
            <a:r>
              <a:rPr lang="en-US" dirty="0"/>
              <a:t>Keyboards/mice</a:t>
            </a:r>
          </a:p>
          <a:p>
            <a:pPr lvl="1"/>
            <a:r>
              <a:rPr lang="en-US" dirty="0"/>
              <a:t>Microphones/webcams</a:t>
            </a:r>
          </a:p>
          <a:p>
            <a:pPr lvl="1"/>
            <a:r>
              <a:rPr lang="en-US" dirty="0"/>
              <a:t>Game controllers</a:t>
            </a:r>
          </a:p>
        </p:txBody>
      </p:sp>
    </p:spTree>
    <p:extLst>
      <p:ext uri="{BB962C8B-B14F-4D97-AF65-F5344CB8AC3E}">
        <p14:creationId xmlns:p14="http://schemas.microsoft.com/office/powerpoint/2010/main" val="3345435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8E2-0779-41F2-9A7C-6DE264AE155B}"/>
              </a:ext>
            </a:extLst>
          </p:cNvPr>
          <p:cNvSpPr>
            <a:spLocks noGrp="1"/>
          </p:cNvSpPr>
          <p:nvPr>
            <p:ph type="title"/>
          </p:nvPr>
        </p:nvSpPr>
        <p:spPr/>
        <p:txBody>
          <a:bodyPr/>
          <a:lstStyle/>
          <a:p>
            <a:r>
              <a:rPr lang="en-US" dirty="0"/>
              <a:t>Storage Adapter Issues</a:t>
            </a:r>
          </a:p>
        </p:txBody>
      </p:sp>
      <p:sp>
        <p:nvSpPr>
          <p:cNvPr id="3" name="Slide Number Placeholder 2">
            <a:extLst>
              <a:ext uri="{FF2B5EF4-FFF2-40B4-BE49-F238E27FC236}">
                <a16:creationId xmlns:a16="http://schemas.microsoft.com/office/drawing/2014/main" id="{66075133-3A4E-4559-8168-9C60FD9E8102}"/>
              </a:ext>
            </a:extLst>
          </p:cNvPr>
          <p:cNvSpPr>
            <a:spLocks noGrp="1"/>
          </p:cNvSpPr>
          <p:nvPr>
            <p:ph type="sldNum" sz="quarter" idx="4"/>
          </p:nvPr>
        </p:nvSpPr>
        <p:spPr/>
        <p:txBody>
          <a:bodyPr/>
          <a:lstStyle/>
          <a:p>
            <a:fld id="{2066355A-084C-D24E-9AD2-7E4FC41EA627}" type="slidenum">
              <a:rPr lang="en-US" smtClean="0"/>
              <a:pPr/>
              <a:t>60</a:t>
            </a:fld>
            <a:endParaRPr lang="en-US" dirty="0"/>
          </a:p>
        </p:txBody>
      </p:sp>
      <p:sp>
        <p:nvSpPr>
          <p:cNvPr id="4" name="Content Placeholder 3">
            <a:extLst>
              <a:ext uri="{FF2B5EF4-FFF2-40B4-BE49-F238E27FC236}">
                <a16:creationId xmlns:a16="http://schemas.microsoft.com/office/drawing/2014/main" id="{F1175C9E-4A1B-4C1F-9845-597D3852F56C}"/>
              </a:ext>
            </a:extLst>
          </p:cNvPr>
          <p:cNvSpPr>
            <a:spLocks noGrp="1"/>
          </p:cNvSpPr>
          <p:nvPr>
            <p:ph idx="1"/>
          </p:nvPr>
        </p:nvSpPr>
        <p:spPr/>
        <p:txBody>
          <a:bodyPr/>
          <a:lstStyle/>
          <a:p>
            <a:r>
              <a:rPr lang="en-US" sz="1600" dirty="0"/>
              <a:t>Symptoms:</a:t>
            </a:r>
          </a:p>
          <a:p>
            <a:pPr lvl="1"/>
            <a:r>
              <a:rPr lang="en-US" sz="1400" dirty="0"/>
              <a:t>Poor data transfer speeds.</a:t>
            </a:r>
          </a:p>
          <a:p>
            <a:pPr lvl="1"/>
            <a:r>
              <a:rPr lang="en-US" sz="1400" dirty="0"/>
              <a:t>Reduced capacity.</a:t>
            </a:r>
          </a:p>
          <a:p>
            <a:pPr lvl="1"/>
            <a:r>
              <a:rPr lang="en-US" sz="1400" dirty="0"/>
              <a:t>Read/write errors or complete failures.</a:t>
            </a:r>
          </a:p>
          <a:p>
            <a:pPr lvl="1"/>
            <a:r>
              <a:rPr lang="en-US" sz="1400" dirty="0"/>
              <a:t>Devices not detected.</a:t>
            </a:r>
          </a:p>
          <a:p>
            <a:r>
              <a:rPr lang="en-US" sz="1600" dirty="0"/>
              <a:t>Ensure HBA is powered.</a:t>
            </a:r>
          </a:p>
          <a:p>
            <a:r>
              <a:rPr lang="en-US" sz="1600" dirty="0"/>
              <a:t>Ensure HBA uses appropriate interface.</a:t>
            </a:r>
          </a:p>
          <a:p>
            <a:pPr lvl="1"/>
            <a:r>
              <a:rPr lang="en-US" sz="1400" dirty="0"/>
              <a:t>Older versions may not offer expected performance.</a:t>
            </a:r>
          </a:p>
          <a:p>
            <a:r>
              <a:rPr lang="en-US" sz="1600" dirty="0"/>
              <a:t>Ensure devices are slotted and cables are connected.</a:t>
            </a:r>
          </a:p>
          <a:p>
            <a:r>
              <a:rPr lang="en-US" sz="1600" dirty="0"/>
              <a:t>Rescan a SCSI bus if new device isn't detected:</a:t>
            </a:r>
          </a:p>
          <a:p>
            <a:pPr marL="342900" lvl="1" indent="0">
              <a:buNone/>
            </a:pPr>
            <a:r>
              <a:rPr lang="en-US" sz="1400" dirty="0">
                <a:latin typeface="Cutive Mono" panose="020B0604020202020204" charset="0"/>
              </a:rPr>
              <a:t>echo "- - -" &gt; /sys/class/scsi_host/host#/scan</a:t>
            </a:r>
          </a:p>
          <a:p>
            <a:pPr lvl="1"/>
            <a:r>
              <a:rPr lang="en-US" sz="1400" dirty="0"/>
              <a:t>Can be disruptive.</a:t>
            </a:r>
          </a:p>
        </p:txBody>
      </p:sp>
    </p:spTree>
    <p:extLst>
      <p:ext uri="{BB962C8B-B14F-4D97-AF65-F5344CB8AC3E}">
        <p14:creationId xmlns:p14="http://schemas.microsoft.com/office/powerpoint/2010/main" val="28440163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206352-A7D3-40F9-A2BD-CD9D12262CE6}"/>
              </a:ext>
            </a:extLst>
          </p:cNvPr>
          <p:cNvSpPr>
            <a:spLocks noGrp="1"/>
          </p:cNvSpPr>
          <p:nvPr>
            <p:ph type="title"/>
          </p:nvPr>
        </p:nvSpPr>
        <p:spPr/>
        <p:txBody>
          <a:bodyPr/>
          <a:lstStyle/>
          <a:p>
            <a:r>
              <a:rPr lang="en-US" dirty="0"/>
              <a:t>The </a:t>
            </a:r>
            <a:r>
              <a:rPr lang="en-US" dirty="0">
                <a:latin typeface="Cutive Mono" panose="020B0604020202020204" charset="0"/>
              </a:rPr>
              <a:t>lshw</a:t>
            </a:r>
            <a:r>
              <a:rPr lang="en-US" dirty="0"/>
              <a:t> Command (Slide 1 of 2)</a:t>
            </a:r>
          </a:p>
        </p:txBody>
      </p:sp>
      <p:sp>
        <p:nvSpPr>
          <p:cNvPr id="4" name="Slide Number Placeholder 3">
            <a:extLst>
              <a:ext uri="{FF2B5EF4-FFF2-40B4-BE49-F238E27FC236}">
                <a16:creationId xmlns:a16="http://schemas.microsoft.com/office/drawing/2014/main" id="{EB661AFF-94A5-4B52-A23C-E7B93A37F49D}"/>
              </a:ext>
            </a:extLst>
          </p:cNvPr>
          <p:cNvSpPr>
            <a:spLocks noGrp="1"/>
          </p:cNvSpPr>
          <p:nvPr>
            <p:ph type="sldNum" sz="quarter" idx="4"/>
          </p:nvPr>
        </p:nvSpPr>
        <p:spPr/>
        <p:txBody>
          <a:bodyPr/>
          <a:lstStyle/>
          <a:p>
            <a:fld id="{2066355A-084C-D24E-9AD2-7E4FC41EA627}" type="slidenum">
              <a:rPr lang="en-US" smtClean="0"/>
              <a:pPr/>
              <a:t>61</a:t>
            </a:fld>
            <a:endParaRPr lang="en-US" dirty="0"/>
          </a:p>
        </p:txBody>
      </p:sp>
      <p:sp>
        <p:nvSpPr>
          <p:cNvPr id="6" name="Content Placeholder 5">
            <a:extLst>
              <a:ext uri="{FF2B5EF4-FFF2-40B4-BE49-F238E27FC236}">
                <a16:creationId xmlns:a16="http://schemas.microsoft.com/office/drawing/2014/main" id="{3AB05950-4471-4DD6-BAD2-3E7B4B61F626}"/>
              </a:ext>
            </a:extLst>
          </p:cNvPr>
          <p:cNvSpPr>
            <a:spLocks noGrp="1"/>
          </p:cNvSpPr>
          <p:nvPr>
            <p:ph idx="1"/>
          </p:nvPr>
        </p:nvSpPr>
        <p:spPr/>
        <p:txBody>
          <a:bodyPr/>
          <a:lstStyle/>
          <a:p>
            <a:r>
              <a:rPr lang="en-US" dirty="0"/>
              <a:t>Lists each detected hardware component and details.</a:t>
            </a:r>
          </a:p>
          <a:p>
            <a:r>
              <a:rPr lang="en-US" dirty="0"/>
              <a:t>Pulls details from multiple device file locations.</a:t>
            </a:r>
          </a:p>
          <a:p>
            <a:r>
              <a:rPr lang="en-US" dirty="0"/>
              <a:t>Outputs vendors, product names, specifications, and more.</a:t>
            </a:r>
          </a:p>
          <a:p>
            <a:pPr lvl="1"/>
            <a:r>
              <a:rPr lang="en-US" dirty="0"/>
              <a:t>Motherboard, CPU, RAM, peripherals, storage, etc.</a:t>
            </a:r>
          </a:p>
          <a:p>
            <a:r>
              <a:rPr lang="en-US" dirty="0"/>
              <a:t>Use to identify if device is recognized by kernel.</a:t>
            </a:r>
          </a:p>
          <a:p>
            <a:r>
              <a:rPr lang="en-US" dirty="0"/>
              <a:t>Use to review device's capabilities.</a:t>
            </a:r>
          </a:p>
        </p:txBody>
      </p:sp>
    </p:spTree>
    <p:extLst>
      <p:ext uri="{BB962C8B-B14F-4D97-AF65-F5344CB8AC3E}">
        <p14:creationId xmlns:p14="http://schemas.microsoft.com/office/powerpoint/2010/main" val="3674652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B9F5-2E76-46DA-9197-4039184E000A}"/>
              </a:ext>
            </a:extLst>
          </p:cNvPr>
          <p:cNvSpPr>
            <a:spLocks noGrp="1"/>
          </p:cNvSpPr>
          <p:nvPr>
            <p:ph type="title"/>
          </p:nvPr>
        </p:nvSpPr>
        <p:spPr/>
        <p:txBody>
          <a:bodyPr/>
          <a:lstStyle/>
          <a:p>
            <a:r>
              <a:rPr lang="en-US" dirty="0"/>
              <a:t>The </a:t>
            </a:r>
            <a:r>
              <a:rPr lang="en-US" dirty="0">
                <a:latin typeface="Cutive Mono" panose="020B0604020202020204" charset="0"/>
              </a:rPr>
              <a:t>lshw</a:t>
            </a:r>
            <a:r>
              <a:rPr lang="en-US" dirty="0"/>
              <a:t> Command (Slide 2 of 2)</a:t>
            </a:r>
          </a:p>
        </p:txBody>
      </p:sp>
      <p:sp>
        <p:nvSpPr>
          <p:cNvPr id="3" name="Slide Number Placeholder 2">
            <a:extLst>
              <a:ext uri="{FF2B5EF4-FFF2-40B4-BE49-F238E27FC236}">
                <a16:creationId xmlns:a16="http://schemas.microsoft.com/office/drawing/2014/main" id="{88793C02-FD40-4686-AC25-D51FED50C321}"/>
              </a:ext>
            </a:extLst>
          </p:cNvPr>
          <p:cNvSpPr>
            <a:spLocks noGrp="1"/>
          </p:cNvSpPr>
          <p:nvPr>
            <p:ph type="sldNum" sz="quarter" idx="4"/>
          </p:nvPr>
        </p:nvSpPr>
        <p:spPr/>
        <p:txBody>
          <a:bodyPr/>
          <a:lstStyle/>
          <a:p>
            <a:fld id="{2066355A-084C-D24E-9AD2-7E4FC41EA627}" type="slidenum">
              <a:rPr lang="en-US" smtClean="0"/>
              <a:pPr/>
              <a:t>62</a:t>
            </a:fld>
            <a:endParaRPr lang="en-US" dirty="0"/>
          </a:p>
        </p:txBody>
      </p:sp>
      <p:pic>
        <p:nvPicPr>
          <p:cNvPr id="5" name="Picture 4">
            <a:extLst>
              <a:ext uri="{FF2B5EF4-FFF2-40B4-BE49-F238E27FC236}">
                <a16:creationId xmlns:a16="http://schemas.microsoft.com/office/drawing/2014/main" id="{297ED53B-B8B7-4B44-A455-CB2329C8AC0E}"/>
              </a:ext>
            </a:extLst>
          </p:cNvPr>
          <p:cNvPicPr>
            <a:picLocks noChangeAspect="1"/>
          </p:cNvPicPr>
          <p:nvPr/>
        </p:nvPicPr>
        <p:blipFill>
          <a:blip r:embed="rId2"/>
          <a:stretch>
            <a:fillRect/>
          </a:stretch>
        </p:blipFill>
        <p:spPr>
          <a:xfrm>
            <a:off x="1224343" y="723437"/>
            <a:ext cx="6695315" cy="3696626"/>
          </a:xfrm>
          <a:prstGeom prst="rect">
            <a:avLst/>
          </a:prstGeom>
        </p:spPr>
      </p:pic>
    </p:spTree>
    <p:extLst>
      <p:ext uri="{BB962C8B-B14F-4D97-AF65-F5344CB8AC3E}">
        <p14:creationId xmlns:p14="http://schemas.microsoft.com/office/powerpoint/2010/main" val="1540994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0D35-493A-4FF3-AB2A-8B1E3AD8DAA0}"/>
              </a:ext>
            </a:extLst>
          </p:cNvPr>
          <p:cNvSpPr>
            <a:spLocks noGrp="1"/>
          </p:cNvSpPr>
          <p:nvPr>
            <p:ph type="title"/>
          </p:nvPr>
        </p:nvSpPr>
        <p:spPr/>
        <p:txBody>
          <a:bodyPr/>
          <a:lstStyle/>
          <a:p>
            <a:r>
              <a:rPr lang="en-US" dirty="0"/>
              <a:t>The </a:t>
            </a:r>
            <a:r>
              <a:rPr lang="en-US" dirty="0">
                <a:latin typeface="Cutive Mono" panose="020B0604020202020204" charset="0"/>
              </a:rPr>
              <a:t>dmidecode</a:t>
            </a:r>
            <a:r>
              <a:rPr lang="en-US" dirty="0"/>
              <a:t> Command</a:t>
            </a:r>
          </a:p>
        </p:txBody>
      </p:sp>
      <p:sp>
        <p:nvSpPr>
          <p:cNvPr id="3" name="Slide Number Placeholder 2">
            <a:extLst>
              <a:ext uri="{FF2B5EF4-FFF2-40B4-BE49-F238E27FC236}">
                <a16:creationId xmlns:a16="http://schemas.microsoft.com/office/drawing/2014/main" id="{2DB936C2-5B6F-4A3D-B356-7329E3B4F227}"/>
              </a:ext>
            </a:extLst>
          </p:cNvPr>
          <p:cNvSpPr>
            <a:spLocks noGrp="1"/>
          </p:cNvSpPr>
          <p:nvPr>
            <p:ph type="sldNum" sz="quarter" idx="4"/>
          </p:nvPr>
        </p:nvSpPr>
        <p:spPr/>
        <p:txBody>
          <a:bodyPr/>
          <a:lstStyle/>
          <a:p>
            <a:fld id="{2066355A-084C-D24E-9AD2-7E4FC41EA627}" type="slidenum">
              <a:rPr lang="en-US" smtClean="0"/>
              <a:pPr/>
              <a:t>63</a:t>
            </a:fld>
            <a:endParaRPr lang="en-US" dirty="0"/>
          </a:p>
        </p:txBody>
      </p:sp>
      <p:sp>
        <p:nvSpPr>
          <p:cNvPr id="4" name="Content Placeholder 3">
            <a:extLst>
              <a:ext uri="{FF2B5EF4-FFF2-40B4-BE49-F238E27FC236}">
                <a16:creationId xmlns:a16="http://schemas.microsoft.com/office/drawing/2014/main" id="{118C6962-3170-4808-A2D6-108D75244546}"/>
              </a:ext>
            </a:extLst>
          </p:cNvPr>
          <p:cNvSpPr>
            <a:spLocks noGrp="1"/>
          </p:cNvSpPr>
          <p:nvPr>
            <p:ph idx="1"/>
          </p:nvPr>
        </p:nvSpPr>
        <p:spPr/>
        <p:txBody>
          <a:bodyPr/>
          <a:lstStyle/>
          <a:p>
            <a:r>
              <a:rPr lang="en-US" dirty="0"/>
              <a:t>Dumps DMI table and presents it in human-readable format.</a:t>
            </a:r>
          </a:p>
          <a:p>
            <a:r>
              <a:rPr lang="en-US" dirty="0"/>
              <a:t>DMI table is an industry standard for tracking hardware.</a:t>
            </a:r>
          </a:p>
          <a:p>
            <a:pPr lvl="1"/>
            <a:r>
              <a:rPr lang="en-US" dirty="0"/>
              <a:t>Separates hardware into types.</a:t>
            </a:r>
          </a:p>
          <a:p>
            <a:r>
              <a:rPr lang="en-US" dirty="0"/>
              <a:t>Verify if devices are connected and their supported features.</a:t>
            </a:r>
          </a:p>
          <a:p>
            <a:r>
              <a:rPr lang="en-US" dirty="0"/>
              <a:t>DMI tables are often inaccurate or incomplete.</a:t>
            </a:r>
          </a:p>
          <a:p>
            <a:pPr lvl="1"/>
            <a:r>
              <a:rPr lang="en-US" dirty="0"/>
              <a:t>Don't rely on them as sole source of info.</a:t>
            </a:r>
          </a:p>
        </p:txBody>
      </p:sp>
    </p:spTree>
    <p:extLst>
      <p:ext uri="{BB962C8B-B14F-4D97-AF65-F5344CB8AC3E}">
        <p14:creationId xmlns:p14="http://schemas.microsoft.com/office/powerpoint/2010/main" val="30092555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AFAE36-2837-49BD-AE6C-3A97D0ABDEEF}"/>
              </a:ext>
            </a:extLst>
          </p:cNvPr>
          <p:cNvSpPr>
            <a:spLocks noGrp="1"/>
          </p:cNvSpPr>
          <p:nvPr>
            <p:ph type="title"/>
          </p:nvPr>
        </p:nvSpPr>
        <p:spPr/>
        <p:txBody>
          <a:bodyPr/>
          <a:lstStyle/>
          <a:p>
            <a:r>
              <a:rPr lang="en-US" dirty="0"/>
              <a:t>ABRT</a:t>
            </a:r>
          </a:p>
        </p:txBody>
      </p:sp>
      <p:sp>
        <p:nvSpPr>
          <p:cNvPr id="8" name="Text Placeholder 7">
            <a:extLst>
              <a:ext uri="{FF2B5EF4-FFF2-40B4-BE49-F238E27FC236}">
                <a16:creationId xmlns:a16="http://schemas.microsoft.com/office/drawing/2014/main" id="{42CECCAA-97A8-4CFF-A6B1-DAAC9D25C1D8}"/>
              </a:ext>
            </a:extLst>
          </p:cNvPr>
          <p:cNvSpPr>
            <a:spLocks noGrp="1"/>
          </p:cNvSpPr>
          <p:nvPr>
            <p:ph type="body" sz="quarter" idx="13"/>
          </p:nvPr>
        </p:nvSpPr>
        <p:spPr/>
        <p:txBody>
          <a:bodyPr/>
          <a:lstStyle/>
          <a:p>
            <a:r>
              <a:rPr lang="en-US" dirty="0"/>
              <a:t>A utility that analyzes and reports on problems detected during system runtime.</a:t>
            </a:r>
          </a:p>
        </p:txBody>
      </p:sp>
      <p:sp>
        <p:nvSpPr>
          <p:cNvPr id="4" name="Slide Number Placeholder 3">
            <a:extLst>
              <a:ext uri="{FF2B5EF4-FFF2-40B4-BE49-F238E27FC236}">
                <a16:creationId xmlns:a16="http://schemas.microsoft.com/office/drawing/2014/main" id="{BA78162C-0CDE-41E1-A943-C08C68D6C305}"/>
              </a:ext>
            </a:extLst>
          </p:cNvPr>
          <p:cNvSpPr>
            <a:spLocks noGrp="1"/>
          </p:cNvSpPr>
          <p:nvPr>
            <p:ph type="sldNum" sz="quarter" idx="4"/>
          </p:nvPr>
        </p:nvSpPr>
        <p:spPr/>
        <p:txBody>
          <a:bodyPr/>
          <a:lstStyle/>
          <a:p>
            <a:fld id="{2066355A-084C-D24E-9AD2-7E4FC41EA627}" type="slidenum">
              <a:rPr lang="en-US" smtClean="0"/>
              <a:pPr/>
              <a:t>64</a:t>
            </a:fld>
            <a:endParaRPr lang="en-US" dirty="0"/>
          </a:p>
        </p:txBody>
      </p:sp>
      <p:sp>
        <p:nvSpPr>
          <p:cNvPr id="7" name="Content Placeholder 6">
            <a:extLst>
              <a:ext uri="{FF2B5EF4-FFF2-40B4-BE49-F238E27FC236}">
                <a16:creationId xmlns:a16="http://schemas.microsoft.com/office/drawing/2014/main" id="{18A860FB-C0E7-4AE6-BD3C-DD126712ED20}"/>
              </a:ext>
            </a:extLst>
          </p:cNvPr>
          <p:cNvSpPr>
            <a:spLocks noGrp="1"/>
          </p:cNvSpPr>
          <p:nvPr>
            <p:ph idx="1"/>
          </p:nvPr>
        </p:nvSpPr>
        <p:spPr/>
        <p:txBody>
          <a:bodyPr/>
          <a:lstStyle/>
          <a:p>
            <a:r>
              <a:rPr lang="en-US" dirty="0"/>
              <a:t>Primarily for Fedora- and RHEL-based distros.</a:t>
            </a:r>
          </a:p>
          <a:p>
            <a:r>
              <a:rPr lang="en-US" dirty="0"/>
              <a:t>Collects data like memory dumps from crashed apps.</a:t>
            </a:r>
          </a:p>
          <a:p>
            <a:r>
              <a:rPr lang="en-US" dirty="0"/>
              <a:t>Helps diagnose and troubleshoot problems.</a:t>
            </a:r>
          </a:p>
          <a:p>
            <a:r>
              <a:rPr lang="en-US" dirty="0"/>
              <a:t>Can report on hardware device problems like MCEs.</a:t>
            </a:r>
          </a:p>
          <a:p>
            <a:r>
              <a:rPr lang="en-US" dirty="0"/>
              <a:t>Can redirect problem data to multiple destinations.</a:t>
            </a:r>
          </a:p>
          <a:p>
            <a:pPr lvl="1"/>
            <a:r>
              <a:rPr lang="en-US" dirty="0"/>
              <a:t>Issue trackers, local files, remote files, etc.</a:t>
            </a:r>
          </a:p>
          <a:p>
            <a:r>
              <a:rPr lang="en-US" dirty="0"/>
              <a:t>Default location for problem data is </a:t>
            </a:r>
            <a:r>
              <a:rPr lang="en-US" dirty="0">
                <a:latin typeface="Cutive Mono" panose="020B0604020202020204" charset="0"/>
              </a:rPr>
              <a:t>/var/spool/abrt</a:t>
            </a:r>
          </a:p>
        </p:txBody>
      </p:sp>
    </p:spTree>
    <p:extLst>
      <p:ext uri="{BB962C8B-B14F-4D97-AF65-F5344CB8AC3E}">
        <p14:creationId xmlns:p14="http://schemas.microsoft.com/office/powerpoint/2010/main" val="2123254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58A0F6-9FE1-4287-9FAC-C5A2FA446641}"/>
              </a:ext>
            </a:extLst>
          </p:cNvPr>
          <p:cNvSpPr>
            <a:spLocks noGrp="1"/>
          </p:cNvSpPr>
          <p:nvPr>
            <p:ph type="title"/>
          </p:nvPr>
        </p:nvSpPr>
        <p:spPr/>
        <p:txBody>
          <a:bodyPr/>
          <a:lstStyle/>
          <a:p>
            <a:r>
              <a:rPr lang="en-US" dirty="0"/>
              <a:t>Guidelines for Troubleshooting Hardware Issues</a:t>
            </a:r>
          </a:p>
        </p:txBody>
      </p:sp>
      <p:sp>
        <p:nvSpPr>
          <p:cNvPr id="4" name="Slide Number Placeholder 3">
            <a:extLst>
              <a:ext uri="{FF2B5EF4-FFF2-40B4-BE49-F238E27FC236}">
                <a16:creationId xmlns:a16="http://schemas.microsoft.com/office/drawing/2014/main" id="{A74A06A7-9B57-424A-8F9A-AF61CCD9B554}"/>
              </a:ext>
            </a:extLst>
          </p:cNvPr>
          <p:cNvSpPr>
            <a:spLocks noGrp="1"/>
          </p:cNvSpPr>
          <p:nvPr>
            <p:ph type="sldNum" sz="quarter" idx="4"/>
          </p:nvPr>
        </p:nvSpPr>
        <p:spPr/>
        <p:txBody>
          <a:bodyPr/>
          <a:lstStyle/>
          <a:p>
            <a:fld id="{2066355A-084C-D24E-9AD2-7E4FC41EA627}" type="slidenum">
              <a:rPr lang="en-US" smtClean="0"/>
              <a:pPr/>
              <a:t>65</a:t>
            </a:fld>
            <a:endParaRPr lang="en-US" dirty="0"/>
          </a:p>
        </p:txBody>
      </p:sp>
      <p:sp>
        <p:nvSpPr>
          <p:cNvPr id="7" name="Content Placeholder 6">
            <a:extLst>
              <a:ext uri="{FF2B5EF4-FFF2-40B4-BE49-F238E27FC236}">
                <a16:creationId xmlns:a16="http://schemas.microsoft.com/office/drawing/2014/main" id="{F2AA0547-5D09-4089-8F75-36700A12D59B}"/>
              </a:ext>
            </a:extLst>
          </p:cNvPr>
          <p:cNvSpPr>
            <a:spLocks noGrp="1"/>
          </p:cNvSpPr>
          <p:nvPr>
            <p:ph idx="1"/>
          </p:nvPr>
        </p:nvSpPr>
        <p:spPr/>
        <p:txBody>
          <a:bodyPr/>
          <a:lstStyle/>
          <a:p>
            <a:r>
              <a:rPr lang="en-US" sz="1400" dirty="0"/>
              <a:t>Ensure devices are supported by drivers.</a:t>
            </a:r>
          </a:p>
          <a:p>
            <a:r>
              <a:rPr lang="en-US" sz="1400" dirty="0"/>
              <a:t>Ensure drivers are installed and loaded.</a:t>
            </a:r>
          </a:p>
          <a:p>
            <a:r>
              <a:rPr lang="en-US" sz="1400" dirty="0"/>
              <a:t>Ensure hardware devices are compatible with Linux software.</a:t>
            </a:r>
          </a:p>
          <a:p>
            <a:r>
              <a:rPr lang="en-US" sz="1400" dirty="0"/>
              <a:t>Verify system has correct keyboard layout/language.</a:t>
            </a:r>
          </a:p>
          <a:p>
            <a:r>
              <a:rPr lang="en-US" sz="1400" dirty="0"/>
              <a:t>Verify that network printer is identifiable on the network.</a:t>
            </a:r>
          </a:p>
          <a:p>
            <a:r>
              <a:rPr lang="en-US" sz="1400" dirty="0"/>
              <a:t>Use </a:t>
            </a:r>
            <a:r>
              <a:rPr lang="en-US" sz="1400" dirty="0">
                <a:latin typeface="Cutive Mono" panose="020B0604020202020204" charset="0"/>
              </a:rPr>
              <a:t>lprm</a:t>
            </a:r>
            <a:r>
              <a:rPr lang="en-US" sz="1400" dirty="0"/>
              <a:t> to stop problematic print jobs.</a:t>
            </a:r>
          </a:p>
          <a:p>
            <a:r>
              <a:rPr lang="en-US" sz="1400" dirty="0"/>
              <a:t>Check </a:t>
            </a:r>
            <a:r>
              <a:rPr lang="en-US" sz="1400" dirty="0">
                <a:latin typeface="Cutive Mono" panose="020B0604020202020204" charset="0"/>
              </a:rPr>
              <a:t>mcelog</a:t>
            </a:r>
            <a:r>
              <a:rPr lang="en-US" sz="1400" dirty="0"/>
              <a:t> for memory errors.</a:t>
            </a:r>
          </a:p>
          <a:p>
            <a:r>
              <a:rPr lang="en-US" sz="1400" dirty="0"/>
              <a:t>Run a memory testing utility if you suspect RAM failure.</a:t>
            </a:r>
          </a:p>
          <a:p>
            <a:r>
              <a:rPr lang="en-US" sz="1400" dirty="0"/>
              <a:t>Download latest GPU drivers.</a:t>
            </a:r>
          </a:p>
          <a:p>
            <a:r>
              <a:rPr lang="en-US" sz="1400" dirty="0"/>
              <a:t>Ensure devices are properly slotted into correct buses.</a:t>
            </a:r>
          </a:p>
          <a:p>
            <a:r>
              <a:rPr lang="en-US" sz="1400" dirty="0"/>
              <a:t>Ensure cables are not loose or damaged.</a:t>
            </a:r>
          </a:p>
          <a:p>
            <a:r>
              <a:rPr lang="en-US" sz="1400" dirty="0"/>
              <a:t>Use </a:t>
            </a:r>
            <a:r>
              <a:rPr lang="en-US" sz="1400" dirty="0">
                <a:latin typeface="Cutive Mono" panose="020B0604020202020204" charset="0"/>
              </a:rPr>
              <a:t>lshw</a:t>
            </a:r>
            <a:r>
              <a:rPr lang="en-US" sz="1400" dirty="0"/>
              <a:t> to identify hardware on the system.</a:t>
            </a:r>
          </a:p>
          <a:p>
            <a:r>
              <a:rPr lang="en-US" sz="1400" dirty="0"/>
              <a:t>Be aware </a:t>
            </a:r>
            <a:r>
              <a:rPr lang="en-US" sz="1400" dirty="0">
                <a:latin typeface="Cutive Mono" panose="020B0604020202020204" charset="0"/>
              </a:rPr>
              <a:t>dmidecode</a:t>
            </a:r>
            <a:r>
              <a:rPr lang="en-US" sz="1400" dirty="0"/>
              <a:t> may be inaccurate.</a:t>
            </a:r>
          </a:p>
          <a:p>
            <a:r>
              <a:rPr lang="en-US" sz="1400" dirty="0"/>
              <a:t>Review crash data compiled by ABRT.</a:t>
            </a:r>
          </a:p>
        </p:txBody>
      </p:sp>
    </p:spTree>
    <p:extLst>
      <p:ext uri="{BB962C8B-B14F-4D97-AF65-F5344CB8AC3E}">
        <p14:creationId xmlns:p14="http://schemas.microsoft.com/office/powerpoint/2010/main" val="36897119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1E18FD5-3265-4642-B528-C63BCB65166F}"/>
              </a:ext>
            </a:extLst>
          </p:cNvPr>
          <p:cNvSpPr>
            <a:spLocks noGrp="1"/>
          </p:cNvSpPr>
          <p:nvPr>
            <p:ph idx="1"/>
          </p:nvPr>
        </p:nvSpPr>
        <p:spPr/>
        <p:txBody>
          <a:bodyPr/>
          <a:lstStyle/>
          <a:p>
            <a:r>
              <a:rPr lang="en-US" dirty="0"/>
              <a:t>Your systems fulfill many purposes, and interface with many kinds of hardware.</a:t>
            </a:r>
          </a:p>
          <a:p>
            <a:r>
              <a:rPr lang="en-US" dirty="0"/>
              <a:t>You need to troubleshoot inevitable hardware issues.</a:t>
            </a:r>
          </a:p>
        </p:txBody>
      </p:sp>
      <p:sp>
        <p:nvSpPr>
          <p:cNvPr id="5" name="Title 4">
            <a:extLst>
              <a:ext uri="{FF2B5EF4-FFF2-40B4-BE49-F238E27FC236}">
                <a16:creationId xmlns:a16="http://schemas.microsoft.com/office/drawing/2014/main" id="{54380A7A-FB95-4493-93BF-D0FB6148BBF7}"/>
              </a:ext>
            </a:extLst>
          </p:cNvPr>
          <p:cNvSpPr>
            <a:spLocks noGrp="1"/>
          </p:cNvSpPr>
          <p:nvPr>
            <p:ph type="title"/>
          </p:nvPr>
        </p:nvSpPr>
        <p:spPr/>
        <p:txBody>
          <a:bodyPr/>
          <a:lstStyle/>
          <a:p>
            <a:r>
              <a:rPr lang="en-US" dirty="0"/>
              <a:t>Activity: Troubleshooting Hardware Issues</a:t>
            </a:r>
          </a:p>
        </p:txBody>
      </p:sp>
      <p:sp>
        <p:nvSpPr>
          <p:cNvPr id="4" name="Slide Number Placeholder 3">
            <a:extLst>
              <a:ext uri="{FF2B5EF4-FFF2-40B4-BE49-F238E27FC236}">
                <a16:creationId xmlns:a16="http://schemas.microsoft.com/office/drawing/2014/main" id="{5D923B44-6058-4BA0-A561-9FC0B321C5EF}"/>
              </a:ext>
            </a:extLst>
          </p:cNvPr>
          <p:cNvSpPr>
            <a:spLocks noGrp="1"/>
          </p:cNvSpPr>
          <p:nvPr>
            <p:ph type="sldNum" sz="quarter" idx="4"/>
          </p:nvPr>
        </p:nvSpPr>
        <p:spPr/>
        <p:txBody>
          <a:bodyPr/>
          <a:lstStyle/>
          <a:p>
            <a:fld id="{2066355A-084C-D24E-9AD2-7E4FC41EA627}" type="slidenum">
              <a:rPr lang="en-US" smtClean="0"/>
              <a:pPr/>
              <a:t>66</a:t>
            </a:fld>
            <a:endParaRPr lang="en-US" dirty="0"/>
          </a:p>
        </p:txBody>
      </p:sp>
    </p:spTree>
    <p:extLst>
      <p:ext uri="{BB962C8B-B14F-4D97-AF65-F5344CB8AC3E}">
        <p14:creationId xmlns:p14="http://schemas.microsoft.com/office/powerpoint/2010/main" val="594327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b="1" dirty="0"/>
              <a:t>What is a common source of problems with keyboards, printers, and storage adapters?</a:t>
            </a:r>
          </a:p>
          <a:p>
            <a:endParaRPr lang="en-US" b="1" dirty="0"/>
          </a:p>
          <a:p>
            <a:r>
              <a:rPr lang="en-US" b="1" dirty="0"/>
              <a:t>ANSWER:</a:t>
            </a:r>
          </a:p>
          <a:p>
            <a:pPr lvl="1"/>
            <a:r>
              <a:rPr lang="en-US" dirty="0"/>
              <a:t>Missing or poorly configured drivers are a common source of hardware problems.</a:t>
            </a:r>
          </a:p>
          <a:p>
            <a:endParaRPr lang="en-US" dirty="0"/>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Tree>
    <p:extLst>
      <p:ext uri="{BB962C8B-B14F-4D97-AF65-F5344CB8AC3E}">
        <p14:creationId xmlns:p14="http://schemas.microsoft.com/office/powerpoint/2010/main" val="4485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b="1" dirty="0"/>
              <a:t>What is the term used to describe the situation where a process fails to free up allocated memory when it is no longer needed?</a:t>
            </a:r>
          </a:p>
          <a:p>
            <a:endParaRPr lang="en-US" b="1" dirty="0"/>
          </a:p>
          <a:p>
            <a:r>
              <a:rPr lang="en-US" b="1" dirty="0"/>
              <a:t>ANSWER:</a:t>
            </a:r>
          </a:p>
          <a:p>
            <a:pPr lvl="1"/>
            <a:r>
              <a:rPr lang="en-US" dirty="0"/>
              <a:t>This is referred to as a memory leak.</a:t>
            </a:r>
          </a:p>
          <a:p>
            <a:endParaRPr lang="en-US" dirty="0"/>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68</a:t>
            </a:fld>
            <a:endParaRPr lang="en-US" dirty="0"/>
          </a:p>
        </p:txBody>
      </p:sp>
    </p:spTree>
    <p:extLst>
      <p:ext uri="{BB962C8B-B14F-4D97-AF65-F5344CB8AC3E}">
        <p14:creationId xmlns:p14="http://schemas.microsoft.com/office/powerpoint/2010/main" val="151190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b="1" dirty="0"/>
              <a:t>What are two common hardware-related issues that are not a result of faulty drivers or insufficient memory?</a:t>
            </a:r>
          </a:p>
          <a:p>
            <a:endParaRPr lang="en-US" b="1" dirty="0"/>
          </a:p>
          <a:p>
            <a:r>
              <a:rPr lang="en-US" b="1" dirty="0"/>
              <a:t>ANSWER:</a:t>
            </a:r>
          </a:p>
          <a:p>
            <a:pPr lvl="1"/>
            <a:r>
              <a:rPr lang="en-US" dirty="0"/>
              <a:t>Loose or damaged cables and improperly slotted or plugged devices.</a:t>
            </a:r>
          </a:p>
          <a:p>
            <a:endParaRPr lang="en-US" dirty="0"/>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69</a:t>
            </a:fld>
            <a:endParaRPr lang="en-US" dirty="0"/>
          </a:p>
        </p:txBody>
      </p:sp>
    </p:spTree>
    <p:extLst>
      <p:ext uri="{BB962C8B-B14F-4D97-AF65-F5344CB8AC3E}">
        <p14:creationId xmlns:p14="http://schemas.microsoft.com/office/powerpoint/2010/main" val="179095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16EC-889A-472E-89AB-63D763C9F8BC}"/>
              </a:ext>
            </a:extLst>
          </p:cNvPr>
          <p:cNvSpPr>
            <a:spLocks noGrp="1"/>
          </p:cNvSpPr>
          <p:nvPr>
            <p:ph type="title"/>
          </p:nvPr>
        </p:nvSpPr>
        <p:spPr/>
        <p:txBody>
          <a:bodyPr/>
          <a:lstStyle/>
          <a:p>
            <a:r>
              <a:rPr lang="en-US" dirty="0"/>
              <a:t>Wireless Devices</a:t>
            </a:r>
          </a:p>
        </p:txBody>
      </p:sp>
      <p:sp>
        <p:nvSpPr>
          <p:cNvPr id="4" name="Slide Number Placeholder 3">
            <a:extLst>
              <a:ext uri="{FF2B5EF4-FFF2-40B4-BE49-F238E27FC236}">
                <a16:creationId xmlns:a16="http://schemas.microsoft.com/office/drawing/2014/main" id="{C13E9BAE-510E-49C4-AA94-65721EE41E1C}"/>
              </a:ext>
            </a:extLst>
          </p:cNvPr>
          <p:cNvSpPr>
            <a:spLocks noGrp="1"/>
          </p:cNvSpPr>
          <p:nvPr>
            <p:ph type="sldNum" sz="quarter" idx="4"/>
          </p:nvPr>
        </p:nvSpPr>
        <p:spPr/>
        <p:txBody>
          <a:bodyPr/>
          <a:lstStyle/>
          <a:p>
            <a:fld id="{2066355A-084C-D24E-9AD2-7E4FC41EA627}" type="slidenum">
              <a:rPr lang="en-US" smtClean="0"/>
              <a:pPr/>
              <a:t>7</a:t>
            </a:fld>
            <a:endParaRPr lang="en-US" dirty="0"/>
          </a:p>
        </p:txBody>
      </p:sp>
      <p:sp>
        <p:nvSpPr>
          <p:cNvPr id="6" name="Content Placeholder 5">
            <a:extLst>
              <a:ext uri="{FF2B5EF4-FFF2-40B4-BE49-F238E27FC236}">
                <a16:creationId xmlns:a16="http://schemas.microsoft.com/office/drawing/2014/main" id="{4A1E0714-1D61-423D-9892-34939C7A3729}"/>
              </a:ext>
            </a:extLst>
          </p:cNvPr>
          <p:cNvSpPr>
            <a:spLocks noGrp="1"/>
          </p:cNvSpPr>
          <p:nvPr>
            <p:ph idx="1"/>
          </p:nvPr>
        </p:nvSpPr>
        <p:spPr/>
        <p:txBody>
          <a:bodyPr/>
          <a:lstStyle/>
          <a:p>
            <a:r>
              <a:rPr lang="en-US" dirty="0"/>
              <a:t>Transmit/receive signals over the air.</a:t>
            </a:r>
          </a:p>
          <a:p>
            <a:r>
              <a:rPr lang="en-US" dirty="0"/>
              <a:t>Common protocols:</a:t>
            </a:r>
          </a:p>
          <a:p>
            <a:pPr lvl="1"/>
            <a:r>
              <a:rPr lang="en-US" dirty="0"/>
              <a:t>Wi-Fi</a:t>
            </a:r>
          </a:p>
          <a:p>
            <a:pPr lvl="1"/>
            <a:r>
              <a:rPr lang="en-US" dirty="0"/>
              <a:t>Bluetooth</a:t>
            </a:r>
          </a:p>
          <a:p>
            <a:pPr lvl="1"/>
            <a:r>
              <a:rPr lang="en-US" dirty="0"/>
              <a:t>NFC</a:t>
            </a:r>
          </a:p>
        </p:txBody>
      </p:sp>
      <p:pic>
        <p:nvPicPr>
          <p:cNvPr id="7" name="Picture 6">
            <a:extLst>
              <a:ext uri="{FF2B5EF4-FFF2-40B4-BE49-F238E27FC236}">
                <a16:creationId xmlns:a16="http://schemas.microsoft.com/office/drawing/2014/main" id="{C80AF138-7CFE-463C-962A-95200754C200}"/>
              </a:ext>
            </a:extLst>
          </p:cNvPr>
          <p:cNvPicPr>
            <a:picLocks noChangeAspect="1"/>
          </p:cNvPicPr>
          <p:nvPr/>
        </p:nvPicPr>
        <p:blipFill>
          <a:blip r:embed="rId2"/>
          <a:stretch>
            <a:fillRect/>
          </a:stretch>
        </p:blipFill>
        <p:spPr>
          <a:xfrm>
            <a:off x="4229500" y="1278361"/>
            <a:ext cx="4567994" cy="3269576"/>
          </a:xfrm>
          <a:prstGeom prst="rect">
            <a:avLst/>
          </a:prstGeom>
        </p:spPr>
      </p:pic>
    </p:spTree>
    <p:extLst>
      <p:ext uri="{BB962C8B-B14F-4D97-AF65-F5344CB8AC3E}">
        <p14:creationId xmlns:p14="http://schemas.microsoft.com/office/powerpoint/2010/main" val="2730541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b="1" dirty="0"/>
              <a:t>Which of the following commands is an often unreliable way of querying the system for attached hardware components?</a:t>
            </a:r>
          </a:p>
          <a:p>
            <a:endParaRPr lang="en-US" b="1" dirty="0"/>
          </a:p>
          <a:p>
            <a:r>
              <a:rPr lang="en-US" b="1" dirty="0"/>
              <a:t>ANSWER:</a:t>
            </a:r>
          </a:p>
          <a:p>
            <a:pPr lvl="1"/>
            <a:r>
              <a:rPr lang="en-US" dirty="0" err="1"/>
              <a:t>lshw</a:t>
            </a:r>
            <a:endParaRPr lang="en-US" dirty="0"/>
          </a:p>
          <a:p>
            <a:pPr lvl="1"/>
            <a:r>
              <a:rPr lang="en-US" dirty="0" err="1"/>
              <a:t>vmstat</a:t>
            </a:r>
            <a:endParaRPr lang="en-US" dirty="0"/>
          </a:p>
          <a:p>
            <a:pPr lvl="1"/>
            <a:r>
              <a:rPr lang="en-US" dirty="0"/>
              <a:t>free</a:t>
            </a:r>
          </a:p>
          <a:p>
            <a:pPr lvl="1"/>
            <a:r>
              <a:rPr lang="en-US" dirty="0" err="1"/>
              <a:t>dmidecode</a:t>
            </a:r>
            <a:endParaRPr lang="en-US" dirty="0"/>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Tree>
    <p:extLst>
      <p:ext uri="{BB962C8B-B14F-4D97-AF65-F5344CB8AC3E}">
        <p14:creationId xmlns:p14="http://schemas.microsoft.com/office/powerpoint/2010/main" val="247913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iterate type="lt">
                                    <p:tmPct val="0"/>
                                  </p:iterate>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b="1" dirty="0"/>
              <a:t>Which of the following connection protocols may </a:t>
            </a:r>
            <a:r>
              <a:rPr lang="en-US" b="1" dirty="0" err="1"/>
              <a:t>lshw</a:t>
            </a:r>
            <a:r>
              <a:rPr lang="en-US" b="1" dirty="0"/>
              <a:t> not detect?</a:t>
            </a:r>
          </a:p>
          <a:p>
            <a:endParaRPr lang="en-US" b="1" dirty="0"/>
          </a:p>
          <a:p>
            <a:r>
              <a:rPr lang="en-US" b="1" dirty="0"/>
              <a:t>ANSWER:</a:t>
            </a:r>
          </a:p>
          <a:p>
            <a:pPr lvl="1"/>
            <a:r>
              <a:rPr lang="en-US" dirty="0"/>
              <a:t>USB</a:t>
            </a:r>
          </a:p>
          <a:p>
            <a:pPr lvl="1"/>
            <a:r>
              <a:rPr lang="en-US" dirty="0"/>
              <a:t>FireWire</a:t>
            </a:r>
          </a:p>
          <a:p>
            <a:pPr lvl="1"/>
            <a:r>
              <a:rPr lang="en-US" dirty="0"/>
              <a:t>SCSI</a:t>
            </a:r>
          </a:p>
          <a:p>
            <a:pPr lvl="1"/>
            <a:r>
              <a:rPr lang="en-US" dirty="0"/>
              <a:t>PCI</a:t>
            </a:r>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71</a:t>
            </a:fld>
            <a:endParaRPr lang="en-US" dirty="0"/>
          </a:p>
        </p:txBody>
      </p:sp>
    </p:spTree>
    <p:extLst>
      <p:ext uri="{BB962C8B-B14F-4D97-AF65-F5344CB8AC3E}">
        <p14:creationId xmlns:p14="http://schemas.microsoft.com/office/powerpoint/2010/main" val="317765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iterate type="lt">
                                    <p:tmPct val="0"/>
                                  </p:iterate>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b="1" dirty="0"/>
              <a:t>A user is complaining that their USB mouse is unresponsive. Which of the following commands can you can use to quickly pull up information about the device, including its vendor, product model, and drivers?</a:t>
            </a:r>
          </a:p>
          <a:p>
            <a:endParaRPr lang="en-US" b="1" dirty="0"/>
          </a:p>
          <a:p>
            <a:r>
              <a:rPr lang="en-US" b="1" dirty="0"/>
              <a:t>ANSWER:</a:t>
            </a:r>
          </a:p>
          <a:p>
            <a:pPr lvl="1"/>
            <a:r>
              <a:rPr lang="en-US" dirty="0" err="1"/>
              <a:t>lshw</a:t>
            </a:r>
            <a:r>
              <a:rPr lang="en-US" dirty="0"/>
              <a:t> -c input</a:t>
            </a:r>
          </a:p>
          <a:p>
            <a:pPr lvl="1"/>
            <a:r>
              <a:rPr lang="en-US" dirty="0" err="1"/>
              <a:t>lshw</a:t>
            </a:r>
            <a:r>
              <a:rPr lang="en-US" dirty="0"/>
              <a:t> -c mouse</a:t>
            </a:r>
          </a:p>
          <a:p>
            <a:pPr lvl="1"/>
            <a:r>
              <a:rPr lang="en-US" dirty="0" err="1"/>
              <a:t>dmidecode</a:t>
            </a:r>
            <a:r>
              <a:rPr lang="en-US" dirty="0"/>
              <a:t> -t input</a:t>
            </a:r>
          </a:p>
          <a:p>
            <a:pPr lvl="1"/>
            <a:r>
              <a:rPr lang="en-US" dirty="0" err="1"/>
              <a:t>dmidecode</a:t>
            </a:r>
            <a:r>
              <a:rPr lang="en-US" dirty="0"/>
              <a:t> -t mouse</a:t>
            </a:r>
          </a:p>
          <a:p>
            <a:pPr lvl="1"/>
            <a:endParaRPr lang="en-US" dirty="0"/>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Tree>
    <p:extLst>
      <p:ext uri="{BB962C8B-B14F-4D97-AF65-F5344CB8AC3E}">
        <p14:creationId xmlns:p14="http://schemas.microsoft.com/office/powerpoint/2010/main" val="224020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iterate type="lt">
                                    <p:tmPct val="0"/>
                                  </p:iterate>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b="1" dirty="0"/>
              <a:t>When a user presses the Shift+2 on their keyboard, they expect the @ symbol to be entered, but instead, the # symbol is. What can you do to troubleshoot this issue?</a:t>
            </a:r>
          </a:p>
          <a:p>
            <a:endParaRPr lang="en-US" b="1" dirty="0"/>
          </a:p>
          <a:p>
            <a:r>
              <a:rPr lang="en-US" b="1" dirty="0"/>
              <a:t>ANSWER:</a:t>
            </a:r>
          </a:p>
          <a:p>
            <a:pPr lvl="1"/>
            <a:r>
              <a:rPr lang="en-US" dirty="0"/>
              <a:t>Answers may vary, but the most useful approach to take is to examine the language and keyboard mapping settings on the computer. It's likely that the wrong keyboard format is set—to another language, region, or keyboard style—causing unexpected characters to be entered upon certain keystrokes.</a:t>
            </a:r>
          </a:p>
          <a:p>
            <a:endParaRPr lang="en-US" dirty="0"/>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73</a:t>
            </a:fld>
            <a:endParaRPr lang="en-US" dirty="0"/>
          </a:p>
        </p:txBody>
      </p:sp>
    </p:spTree>
    <p:extLst>
      <p:ext uri="{BB962C8B-B14F-4D97-AF65-F5344CB8AC3E}">
        <p14:creationId xmlns:p14="http://schemas.microsoft.com/office/powerpoint/2010/main" val="252210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b="1" dirty="0"/>
              <a:t>Several users have been issuing multiple print jobs to the printer, causing it to become backed up and unresponsive. You enter the </a:t>
            </a:r>
            <a:r>
              <a:rPr lang="en-US" b="1" dirty="0" err="1"/>
              <a:t>lpq</a:t>
            </a:r>
            <a:r>
              <a:rPr lang="en-US" b="1" dirty="0"/>
              <a:t> command to query the print jobs, and notice that one job is very large and likely causing the bottleneck. Which of the following commands should you enter to stop the offending print job and free up the queue?</a:t>
            </a:r>
          </a:p>
          <a:p>
            <a:endParaRPr lang="en-US" b="1" dirty="0"/>
          </a:p>
          <a:p>
            <a:r>
              <a:rPr lang="en-US" b="1" dirty="0"/>
              <a:t>ANSWER:</a:t>
            </a:r>
          </a:p>
          <a:p>
            <a:pPr lvl="1"/>
            <a:r>
              <a:rPr lang="en-US" dirty="0" err="1"/>
              <a:t>lpq</a:t>
            </a:r>
            <a:r>
              <a:rPr lang="en-US" dirty="0"/>
              <a:t> -s {job number }</a:t>
            </a:r>
          </a:p>
          <a:p>
            <a:pPr lvl="1"/>
            <a:r>
              <a:rPr lang="en-US" dirty="0" err="1"/>
              <a:t>lprm</a:t>
            </a:r>
            <a:r>
              <a:rPr lang="en-US" dirty="0"/>
              <a:t> {job number}</a:t>
            </a:r>
          </a:p>
          <a:p>
            <a:pPr lvl="1"/>
            <a:r>
              <a:rPr lang="en-US" dirty="0" err="1"/>
              <a:t>lpq</a:t>
            </a:r>
            <a:r>
              <a:rPr lang="en-US" dirty="0"/>
              <a:t> -s {print file name}</a:t>
            </a:r>
          </a:p>
          <a:p>
            <a:pPr lvl="1"/>
            <a:r>
              <a:rPr lang="en-US" dirty="0" err="1"/>
              <a:t>lprm</a:t>
            </a:r>
            <a:r>
              <a:rPr lang="en-US" dirty="0"/>
              <a:t> {print file name}</a:t>
            </a:r>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74</a:t>
            </a:fld>
            <a:endParaRPr lang="en-US" dirty="0"/>
          </a:p>
        </p:txBody>
      </p:sp>
    </p:spTree>
    <p:extLst>
      <p:ext uri="{BB962C8B-B14F-4D97-AF65-F5344CB8AC3E}">
        <p14:creationId xmlns:p14="http://schemas.microsoft.com/office/powerpoint/2010/main" val="77726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iterate type="lt">
                                    <p:tmPct val="0"/>
                                  </p:iterate>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1000"/>
                                        <p:tgtEl>
                                          <p:spTgt spid="2">
                                            <p:txEl>
                                              <p:pRg st="6" end="6"/>
                                            </p:txEl>
                                          </p:spTgt>
                                        </p:tgtEl>
                                      </p:cBhvr>
                                    </p:animEffect>
                                    <p:anim calcmode="lin" valueType="num">
                                      <p:cBhvr>
                                        <p:cTn id="3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5" presetClass="emph" presetSubtype="0" nodeType="clickEffect">
                                  <p:stCondLst>
                                    <p:cond delay="0"/>
                                  </p:stCondLst>
                                  <p:iterate type="lt">
                                    <p:tmAbs val="25"/>
                                  </p:iterate>
                                  <p:childTnLst>
                                    <p:set>
                                      <p:cBhvr override="childStyle">
                                        <p:cTn id="35" dur="indefinite"/>
                                        <p:tgtEl>
                                          <p:spTgt spid="2">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sz="1600" b="1" dirty="0"/>
              <a:t>You recently installed a new graphics card in one of your Linux systems that will be used by </a:t>
            </a:r>
            <a:r>
              <a:rPr lang="en-US" sz="1600" b="1" dirty="0" err="1"/>
              <a:t>Develetech's</a:t>
            </a:r>
            <a:r>
              <a:rPr lang="en-US" sz="1600" b="1" dirty="0"/>
              <a:t> video editor. The video editor notices sluggish performance and repeated crashes in their video editing software. You've deduced that the software isn't the source of the problem; the graphics card is. What step(s) should you take to try to solve this problem?</a:t>
            </a:r>
          </a:p>
          <a:p>
            <a:endParaRPr lang="en-US" sz="1600" b="1" dirty="0"/>
          </a:p>
          <a:p>
            <a:r>
              <a:rPr lang="en-US" sz="1600" b="1" dirty="0"/>
              <a:t>ANSWER:</a:t>
            </a:r>
          </a:p>
          <a:p>
            <a:pPr lvl="1"/>
            <a:r>
              <a:rPr lang="en-US" sz="1400" dirty="0"/>
              <a:t>Answers may vary, but when it comes to graphics card issues, one of the most important troubleshooting steps is to ensure that you always download the latest drivers available from the manufacturer. These drivers often fix performance and stability issues, especially when the graphics card is put to use by video-intensive software.</a:t>
            </a:r>
          </a:p>
          <a:p>
            <a:endParaRPr lang="en-US" dirty="0"/>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75</a:t>
            </a:fld>
            <a:endParaRPr lang="en-US" dirty="0"/>
          </a:p>
        </p:txBody>
      </p:sp>
    </p:spTree>
    <p:extLst>
      <p:ext uri="{BB962C8B-B14F-4D97-AF65-F5344CB8AC3E}">
        <p14:creationId xmlns:p14="http://schemas.microsoft.com/office/powerpoint/2010/main" val="245513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p:txBody>
          <a:bodyPr/>
          <a:lstStyle/>
          <a:p>
            <a:r>
              <a:rPr lang="en-US" b="1" dirty="0"/>
              <a:t>An administrator has reported that a Linux server is sluggish, unresponsive, and frequently triggers a kernel panic with the error message "Machine Check Exception". What can you do to diagnose and fix this issue?</a:t>
            </a:r>
          </a:p>
          <a:p>
            <a:endParaRPr lang="en-US" b="1" dirty="0"/>
          </a:p>
          <a:p>
            <a:r>
              <a:rPr lang="en-US" b="1" dirty="0"/>
              <a:t>ANSWER:</a:t>
            </a:r>
          </a:p>
          <a:p>
            <a:pPr lvl="1"/>
            <a:r>
              <a:rPr lang="en-US" dirty="0"/>
              <a:t>Answers may vary, but this particular error usually indicates faulty hardware. You can redirect the exact error code into the </a:t>
            </a:r>
            <a:r>
              <a:rPr lang="en-US" dirty="0" err="1"/>
              <a:t>mcelog</a:t>
            </a:r>
            <a:r>
              <a:rPr lang="en-US" dirty="0"/>
              <a:t> command to get more information about the error. Since the system is sluggish and unresponsive, you might see an error-correcting code (ECC) error, indicating that one of the memory modules has failed. You can then run a program like </a:t>
            </a:r>
            <a:r>
              <a:rPr lang="en-US" dirty="0" err="1"/>
              <a:t>memtester</a:t>
            </a:r>
            <a:r>
              <a:rPr lang="en-US" dirty="0"/>
              <a:t> to stress test your RAM modules.</a:t>
            </a:r>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76</a:t>
            </a:fld>
            <a:endParaRPr lang="en-US" dirty="0"/>
          </a:p>
        </p:txBody>
      </p:sp>
    </p:spTree>
    <p:extLst>
      <p:ext uri="{BB962C8B-B14F-4D97-AF65-F5344CB8AC3E}">
        <p14:creationId xmlns:p14="http://schemas.microsoft.com/office/powerpoint/2010/main" val="276883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140BF-6D5F-3E42-9BFC-6AA3579092AB}"/>
              </a:ext>
            </a:extLst>
          </p:cNvPr>
          <p:cNvSpPr>
            <a:spLocks noGrp="1"/>
          </p:cNvSpPr>
          <p:nvPr>
            <p:ph idx="1"/>
          </p:nvPr>
        </p:nvSpPr>
        <p:spPr>
          <a:xfrm>
            <a:off x="341925" y="708660"/>
            <a:ext cx="8460152" cy="3701556"/>
          </a:xfrm>
        </p:spPr>
        <p:txBody>
          <a:bodyPr/>
          <a:lstStyle/>
          <a:p>
            <a:r>
              <a:rPr lang="en-US" sz="1500" b="1" dirty="0"/>
              <a:t>One of </a:t>
            </a:r>
            <a:r>
              <a:rPr lang="en-US" sz="1500" b="1" dirty="0" err="1"/>
              <a:t>Develetech's</a:t>
            </a:r>
            <a:r>
              <a:rPr lang="en-US" sz="1500" b="1" dirty="0"/>
              <a:t> software developers has been programming on a Raspberry Pi device. He's been trying to connect the Pi's serial cable to a Linux system so that he can see the output of the program on the Linux console. However, the output doesn't appear. What can you do to troubleshoot this issue?</a:t>
            </a:r>
          </a:p>
          <a:p>
            <a:endParaRPr lang="en-US" sz="1500" b="1" dirty="0"/>
          </a:p>
          <a:p>
            <a:r>
              <a:rPr lang="en-US" sz="1500" b="1" dirty="0"/>
              <a:t>ANSWER:</a:t>
            </a:r>
          </a:p>
          <a:p>
            <a:pPr lvl="1"/>
            <a:r>
              <a:rPr lang="en-US" sz="1300" dirty="0"/>
              <a:t>Answers will vary. You should perform standard steps like ensuring the correct drivers are installed, checking the physical cables for damage and to see if they're properly slotted into the serial port, etc. If this doesn't resolve the problem, you should make sure that the serial device is using the expected serial console, typically located at /dev/</a:t>
            </a:r>
            <a:r>
              <a:rPr lang="en-US" sz="1300" dirty="0" err="1"/>
              <a:t>ttyS</a:t>
            </a:r>
            <a:r>
              <a:rPr lang="en-US" sz="1300" dirty="0"/>
              <a:t># where # is the number of the console (starting with 0). You may need to configure the Pi's settings so that it uses this console by default. Also, by default, only the root user is allowed to access serial ports. If necessary, use </a:t>
            </a:r>
            <a:r>
              <a:rPr lang="en-US" sz="1300" dirty="0" err="1"/>
              <a:t>chmod</a:t>
            </a:r>
            <a:r>
              <a:rPr lang="en-US" sz="1300" dirty="0"/>
              <a:t> to grant access to /dev/</a:t>
            </a:r>
            <a:r>
              <a:rPr lang="en-US" sz="1300" dirty="0" err="1"/>
              <a:t>ttyS</a:t>
            </a:r>
            <a:r>
              <a:rPr lang="en-US" sz="1300" dirty="0"/>
              <a:t># for the appropriate accounts.</a:t>
            </a:r>
          </a:p>
        </p:txBody>
      </p:sp>
      <p:sp>
        <p:nvSpPr>
          <p:cNvPr id="3" name="Title 2">
            <a:extLst>
              <a:ext uri="{FF2B5EF4-FFF2-40B4-BE49-F238E27FC236}">
                <a16:creationId xmlns:a16="http://schemas.microsoft.com/office/drawing/2014/main" id="{80F58CB6-C82D-B543-B2E1-AD892EC22AEA}"/>
              </a:ext>
            </a:extLst>
          </p:cNvPr>
          <p:cNvSpPr>
            <a:spLocks noGrp="1"/>
          </p:cNvSpPr>
          <p:nvPr>
            <p:ph type="title"/>
          </p:nvPr>
        </p:nvSpPr>
        <p:spPr/>
        <p:txBody>
          <a:bodyPr/>
          <a:lstStyle/>
          <a:p>
            <a:r>
              <a:rPr lang="en-US" dirty="0"/>
              <a:t>Activity 9-7: Troubleshooting Hardware Issues</a:t>
            </a:r>
          </a:p>
        </p:txBody>
      </p:sp>
      <p:sp>
        <p:nvSpPr>
          <p:cNvPr id="4" name="Slide Number Placeholder 3">
            <a:extLst>
              <a:ext uri="{FF2B5EF4-FFF2-40B4-BE49-F238E27FC236}">
                <a16:creationId xmlns:a16="http://schemas.microsoft.com/office/drawing/2014/main" id="{E2840664-2502-A547-9DEC-4549DC08914E}"/>
              </a:ext>
            </a:extLst>
          </p:cNvPr>
          <p:cNvSpPr>
            <a:spLocks noGrp="1"/>
          </p:cNvSpPr>
          <p:nvPr>
            <p:ph type="sldNum" sz="quarter" idx="4"/>
          </p:nvPr>
        </p:nvSpPr>
        <p:spPr/>
        <p:txBody>
          <a:bodyPr/>
          <a:lstStyle/>
          <a:p>
            <a:fld id="{2066355A-084C-D24E-9AD2-7E4FC41EA627}" type="slidenum">
              <a:rPr lang="en-US" smtClean="0"/>
              <a:pPr/>
              <a:t>77</a:t>
            </a:fld>
            <a:endParaRPr lang="en-US" dirty="0"/>
          </a:p>
        </p:txBody>
      </p:sp>
    </p:spTree>
    <p:extLst>
      <p:ext uri="{BB962C8B-B14F-4D97-AF65-F5344CB8AC3E}">
        <p14:creationId xmlns:p14="http://schemas.microsoft.com/office/powerpoint/2010/main" val="271515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What type of storage and peripheral bus interface(s) do you use in your organization, or do you expect to use?</a:t>
            </a:r>
          </a:p>
          <a:p>
            <a:r>
              <a:rPr lang="en-US" dirty="0"/>
              <a:t>What are the most common hardware issues that you or your colleagues experience in the workplace?</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78</a:t>
            </a:fld>
            <a:endParaRPr lang="en-US" dirty="0"/>
          </a:p>
        </p:txBody>
      </p:sp>
    </p:spTree>
    <p:extLst>
      <p:ext uri="{BB962C8B-B14F-4D97-AF65-F5344CB8AC3E}">
        <p14:creationId xmlns:p14="http://schemas.microsoft.com/office/powerpoint/2010/main" val="71222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1809-04DB-4CB9-B2F6-00A688492C9C}"/>
              </a:ext>
            </a:extLst>
          </p:cNvPr>
          <p:cNvSpPr>
            <a:spLocks noGrp="1"/>
          </p:cNvSpPr>
          <p:nvPr>
            <p:ph type="title"/>
          </p:nvPr>
        </p:nvSpPr>
        <p:spPr/>
        <p:txBody>
          <a:bodyPr/>
          <a:lstStyle/>
          <a:p>
            <a:r>
              <a:rPr lang="en-US" dirty="0"/>
              <a:t>Video and Audio Devices</a:t>
            </a:r>
          </a:p>
        </p:txBody>
      </p:sp>
      <p:sp>
        <p:nvSpPr>
          <p:cNvPr id="3" name="Slide Number Placeholder 2">
            <a:extLst>
              <a:ext uri="{FF2B5EF4-FFF2-40B4-BE49-F238E27FC236}">
                <a16:creationId xmlns:a16="http://schemas.microsoft.com/office/drawing/2014/main" id="{2EC67CDF-E8D6-4D82-B94A-62DCC40F2C55}"/>
              </a:ext>
            </a:extLst>
          </p:cNvPr>
          <p:cNvSpPr>
            <a:spLocks noGrp="1"/>
          </p:cNvSpPr>
          <p:nvPr>
            <p:ph type="sldNum" sz="quarter" idx="4"/>
          </p:nvPr>
        </p:nvSpPr>
        <p:spPr/>
        <p:txBody>
          <a:bodyPr/>
          <a:lstStyle/>
          <a:p>
            <a:fld id="{2066355A-084C-D24E-9AD2-7E4FC41EA627}" type="slidenum">
              <a:rPr lang="en-US" smtClean="0"/>
              <a:pPr/>
              <a:t>8</a:t>
            </a:fld>
            <a:endParaRPr lang="en-US" dirty="0"/>
          </a:p>
        </p:txBody>
      </p:sp>
      <p:sp>
        <p:nvSpPr>
          <p:cNvPr id="4" name="Content Placeholder 3">
            <a:extLst>
              <a:ext uri="{FF2B5EF4-FFF2-40B4-BE49-F238E27FC236}">
                <a16:creationId xmlns:a16="http://schemas.microsoft.com/office/drawing/2014/main" id="{09FA799A-8099-495E-9B9C-B39C7F60E5E9}"/>
              </a:ext>
            </a:extLst>
          </p:cNvPr>
          <p:cNvSpPr>
            <a:spLocks noGrp="1"/>
          </p:cNvSpPr>
          <p:nvPr>
            <p:ph idx="1"/>
          </p:nvPr>
        </p:nvSpPr>
        <p:spPr/>
        <p:txBody>
          <a:bodyPr/>
          <a:lstStyle/>
          <a:p>
            <a:r>
              <a:rPr lang="en-US" dirty="0"/>
              <a:t>I/O peripherals usually attached to client systems.</a:t>
            </a:r>
          </a:p>
          <a:p>
            <a:pPr lvl="1"/>
            <a:r>
              <a:rPr lang="en-US" dirty="0"/>
              <a:t>Video input: webcams, surveillance cameras, digital cameras.</a:t>
            </a:r>
          </a:p>
          <a:p>
            <a:pPr lvl="1"/>
            <a:r>
              <a:rPr lang="en-US" dirty="0"/>
              <a:t>Video output: monitors, televisions, projectors.</a:t>
            </a:r>
          </a:p>
          <a:p>
            <a:pPr lvl="1"/>
            <a:r>
              <a:rPr lang="en-US" dirty="0"/>
              <a:t>Audio input: microphones, some video input devices.</a:t>
            </a:r>
          </a:p>
          <a:p>
            <a:pPr lvl="1"/>
            <a:r>
              <a:rPr lang="en-US" dirty="0"/>
              <a:t>Audio output: speakers, headphones, some video output devices.</a:t>
            </a:r>
          </a:p>
          <a:p>
            <a:r>
              <a:rPr lang="en-US" dirty="0"/>
              <a:t>Connection types are important.</a:t>
            </a:r>
          </a:p>
          <a:p>
            <a:pPr lvl="1"/>
            <a:r>
              <a:rPr lang="en-US" dirty="0"/>
              <a:t>Microphones/webcams use USB.</a:t>
            </a:r>
          </a:p>
          <a:p>
            <a:pPr lvl="1"/>
            <a:r>
              <a:rPr lang="en-US" dirty="0"/>
              <a:t>USB not reliable for streaming audio/video output.</a:t>
            </a:r>
          </a:p>
          <a:p>
            <a:pPr lvl="1"/>
            <a:r>
              <a:rPr lang="en-US" dirty="0"/>
              <a:t>Monitors use HDMI/DisplayPort to carry both video and audio.</a:t>
            </a:r>
          </a:p>
          <a:p>
            <a:pPr lvl="1"/>
            <a:r>
              <a:rPr lang="en-US" dirty="0"/>
              <a:t>Older monitors use DVI/VGA to carry video only.</a:t>
            </a:r>
          </a:p>
        </p:txBody>
      </p:sp>
    </p:spTree>
    <p:extLst>
      <p:ext uri="{BB962C8B-B14F-4D97-AF65-F5344CB8AC3E}">
        <p14:creationId xmlns:p14="http://schemas.microsoft.com/office/powerpoint/2010/main" val="2144610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6AB0-165B-447B-83AE-BDE127F576BE}"/>
              </a:ext>
            </a:extLst>
          </p:cNvPr>
          <p:cNvSpPr>
            <a:spLocks noGrp="1"/>
          </p:cNvSpPr>
          <p:nvPr>
            <p:ph type="title"/>
          </p:nvPr>
        </p:nvSpPr>
        <p:spPr/>
        <p:txBody>
          <a:bodyPr/>
          <a:lstStyle/>
          <a:p>
            <a:r>
              <a:rPr lang="en-US" dirty="0"/>
              <a:t>Printers</a:t>
            </a:r>
          </a:p>
        </p:txBody>
      </p:sp>
      <p:sp>
        <p:nvSpPr>
          <p:cNvPr id="3" name="Slide Number Placeholder 2">
            <a:extLst>
              <a:ext uri="{FF2B5EF4-FFF2-40B4-BE49-F238E27FC236}">
                <a16:creationId xmlns:a16="http://schemas.microsoft.com/office/drawing/2014/main" id="{C20C19EC-625D-4AA7-96A7-5B78A9E0B1EE}"/>
              </a:ext>
            </a:extLst>
          </p:cNvPr>
          <p:cNvSpPr>
            <a:spLocks noGrp="1"/>
          </p:cNvSpPr>
          <p:nvPr>
            <p:ph type="sldNum" sz="quarter" idx="4"/>
          </p:nvPr>
        </p:nvSpPr>
        <p:spPr/>
        <p:txBody>
          <a:bodyPr/>
          <a:lstStyle/>
          <a:p>
            <a:fld id="{2066355A-084C-D24E-9AD2-7E4FC41EA627}" type="slidenum">
              <a:rPr lang="en-US" smtClean="0"/>
              <a:pPr/>
              <a:t>9</a:t>
            </a:fld>
            <a:endParaRPr lang="en-US" dirty="0"/>
          </a:p>
        </p:txBody>
      </p:sp>
      <p:sp>
        <p:nvSpPr>
          <p:cNvPr id="4" name="Content Placeholder 3">
            <a:extLst>
              <a:ext uri="{FF2B5EF4-FFF2-40B4-BE49-F238E27FC236}">
                <a16:creationId xmlns:a16="http://schemas.microsoft.com/office/drawing/2014/main" id="{CA3BBD97-38B9-49E8-AF62-6E3D07BD2F19}"/>
              </a:ext>
            </a:extLst>
          </p:cNvPr>
          <p:cNvSpPr>
            <a:spLocks noGrp="1"/>
          </p:cNvSpPr>
          <p:nvPr>
            <p:ph idx="1"/>
          </p:nvPr>
        </p:nvSpPr>
        <p:spPr/>
        <p:txBody>
          <a:bodyPr/>
          <a:lstStyle/>
          <a:p>
            <a:r>
              <a:rPr lang="en-US" dirty="0"/>
              <a:t>Linux supports printers and printing software.</a:t>
            </a:r>
          </a:p>
          <a:p>
            <a:r>
              <a:rPr lang="en-US" dirty="0"/>
              <a:t>Support is dependent on available drivers and quality of drivers.</a:t>
            </a:r>
          </a:p>
          <a:p>
            <a:pPr lvl="1"/>
            <a:r>
              <a:rPr lang="en-US" dirty="0"/>
              <a:t>Has improved over the years.</a:t>
            </a:r>
          </a:p>
          <a:p>
            <a:r>
              <a:rPr lang="en-US" dirty="0"/>
              <a:t>Use multiple connection methods.</a:t>
            </a:r>
          </a:p>
          <a:p>
            <a:pPr lvl="1"/>
            <a:r>
              <a:rPr lang="en-US" dirty="0"/>
              <a:t>USB for physical connection.</a:t>
            </a:r>
          </a:p>
          <a:p>
            <a:pPr lvl="1"/>
            <a:r>
              <a:rPr lang="en-US" dirty="0"/>
              <a:t>Wi-Fi and/or Ethernet adapter for network connection.</a:t>
            </a:r>
          </a:p>
          <a:p>
            <a:pPr lvl="2"/>
            <a:r>
              <a:rPr lang="en-US" dirty="0"/>
              <a:t>Popular in offices; multiple clients connect to same printer.</a:t>
            </a:r>
          </a:p>
          <a:p>
            <a:r>
              <a:rPr lang="en-US" dirty="0"/>
              <a:t>Linux computers can act as print management servers.</a:t>
            </a:r>
          </a:p>
        </p:txBody>
      </p:sp>
    </p:spTree>
    <p:extLst>
      <p:ext uri="{BB962C8B-B14F-4D97-AF65-F5344CB8AC3E}">
        <p14:creationId xmlns:p14="http://schemas.microsoft.com/office/powerpoint/2010/main" val="2658388076"/>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01C4A3-DA30-4203-AE53-2CB5F30F6EE0}">
  <ds:schemaRefs>
    <ds:schemaRef ds:uri="http://schemas.microsoft.com/sharepoint/v3/contenttype/forms"/>
  </ds:schemaRefs>
</ds:datastoreItem>
</file>

<file path=customXml/itemProps2.xml><?xml version="1.0" encoding="utf-8"?>
<ds:datastoreItem xmlns:ds="http://schemas.openxmlformats.org/officeDocument/2006/customXml" ds:itemID="{F3FFE436-4C34-4C09-B0B8-A0F9A6FAF3B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006FFFE-9DDD-4CB6-BD83-B90B034BB6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1448</TotalTime>
  <Words>4519</Words>
  <Application>Microsoft Macintosh PowerPoint</Application>
  <PresentationFormat>On-screen Show (16:9)</PresentationFormat>
  <Paragraphs>612</Paragraphs>
  <Slides>78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Open Sans SemiBold</vt:lpstr>
      <vt:lpstr>Cutive Mono</vt:lpstr>
      <vt:lpstr>Open Sans</vt:lpstr>
      <vt:lpstr>Calibri</vt:lpstr>
      <vt:lpstr>2_LO-CompTIA</vt:lpstr>
      <vt:lpstr>Managing Devices</vt:lpstr>
      <vt:lpstr>Topic A: Identify the Types of Linux Devices</vt:lpstr>
      <vt:lpstr>The Importance of Device Drivers</vt:lpstr>
      <vt:lpstr>Thin Clients (Slide 1 of 2)</vt:lpstr>
      <vt:lpstr>Thin Clients (Slide 2 of 2)</vt:lpstr>
      <vt:lpstr>USB Devices</vt:lpstr>
      <vt:lpstr>Wireless Devices</vt:lpstr>
      <vt:lpstr>Video and Audio Devices</vt:lpstr>
      <vt:lpstr>Printers</vt:lpstr>
      <vt:lpstr>Network Adapters</vt:lpstr>
      <vt:lpstr>GPIO (Slide 1 of 2)</vt:lpstr>
      <vt:lpstr>GPIO (Slide 2 of 2)</vt:lpstr>
      <vt:lpstr>SATA</vt:lpstr>
      <vt:lpstr>SCSI</vt:lpstr>
      <vt:lpstr>HBA</vt:lpstr>
      <vt:lpstr>PCI</vt:lpstr>
      <vt:lpstr>Activity: Identifying the Types of Linux Devices</vt:lpstr>
      <vt:lpstr>Topic B: Configure Devices</vt:lpstr>
      <vt:lpstr>Device File Locations</vt:lpstr>
      <vt:lpstr>Hotpluggable Devices</vt:lpstr>
      <vt:lpstr>udev</vt:lpstr>
      <vt:lpstr>udev Rules</vt:lpstr>
      <vt:lpstr>The udevadm Command (Slide 1 of 2)</vt:lpstr>
      <vt:lpstr>The udevadm Command (Slide 2 of 2)</vt:lpstr>
      <vt:lpstr>Printing Software</vt:lpstr>
      <vt:lpstr>CUPS (Slide 1 of 2)</vt:lpstr>
      <vt:lpstr>CUPS (Slide 2 of 2)</vt:lpstr>
      <vt:lpstr>The lpr Command</vt:lpstr>
      <vt:lpstr>PowerPoint Presentation</vt:lpstr>
      <vt:lpstr>Activity 9-2: Discussing Configuring Devices</vt:lpstr>
      <vt:lpstr>Activity 9-2: Discussing Configuring Devices</vt:lpstr>
      <vt:lpstr>Activity 9-2: Discussing Configuring Devices</vt:lpstr>
      <vt:lpstr>Activity 9-2: Discussing Configuring Devices</vt:lpstr>
      <vt:lpstr>Activity 9-2: Discussing Configuring Devices</vt:lpstr>
      <vt:lpstr>Activity: (Optional) Using udev to Manage a Hotpluggable Device</vt:lpstr>
      <vt:lpstr>Activity: Configuring a Virtual (PDF) Printer</vt:lpstr>
      <vt:lpstr>Topic C: Monitor Devices</vt:lpstr>
      <vt:lpstr>The lsdev Command</vt:lpstr>
      <vt:lpstr>The lsusb Command (Slide 1 of 2)</vt:lpstr>
      <vt:lpstr>The lsusb Command (Slide 2 of 2)</vt:lpstr>
      <vt:lpstr>The lspci Command (Slide 1 of 2)</vt:lpstr>
      <vt:lpstr>The lspci Command (Slide 2 of 2)</vt:lpstr>
      <vt:lpstr>The lpq Command (Slide 1 of 2)</vt:lpstr>
      <vt:lpstr>The lpq Command (Slide 2 of 2)</vt:lpstr>
      <vt:lpstr>Additional Device Monitoring Tools</vt:lpstr>
      <vt:lpstr>PowerPoint Presentation</vt:lpstr>
      <vt:lpstr>Activity 9-5: Discussing Monitoring Devices</vt:lpstr>
      <vt:lpstr>Activity 9-5: Discussing Monitoring Devices</vt:lpstr>
      <vt:lpstr>Activity 9-5: Discussing Monitoring Devices</vt:lpstr>
      <vt:lpstr>Activity 9-5: Discussing Monitoring Devices</vt:lpstr>
      <vt:lpstr>Activity 9-5: Discussing Monitoring Devices</vt:lpstr>
      <vt:lpstr>Activity: Monitoring Devices</vt:lpstr>
      <vt:lpstr>Topic D: Troubleshoot Hardware Issues</vt:lpstr>
      <vt:lpstr>Common Hardware Issues</vt:lpstr>
      <vt:lpstr>Keyboard Mapping Issues</vt:lpstr>
      <vt:lpstr>Communications Port Issues</vt:lpstr>
      <vt:lpstr>Printer Issues</vt:lpstr>
      <vt:lpstr>Memory Issues</vt:lpstr>
      <vt:lpstr>Video Issues</vt:lpstr>
      <vt:lpstr>Storage Adapter Issues</vt:lpstr>
      <vt:lpstr>The lshw Command (Slide 1 of 2)</vt:lpstr>
      <vt:lpstr>The lshw Command (Slide 2 of 2)</vt:lpstr>
      <vt:lpstr>The dmidecode Command</vt:lpstr>
      <vt:lpstr>ABRT</vt:lpstr>
      <vt:lpstr>Guidelines for Troubleshooting Hardware Issues</vt:lpstr>
      <vt:lpstr>Activity: Troubleshooting Hardware Issues</vt:lpstr>
      <vt:lpstr>Activity 9-7: Troubleshooting Hardware Issues</vt:lpstr>
      <vt:lpstr>Activity 9-7: Troubleshooting Hardware Issues</vt:lpstr>
      <vt:lpstr>Activity 9-7: Troubleshooting Hardware Issues</vt:lpstr>
      <vt:lpstr>Activity 9-7: Troubleshooting Hardware Issues</vt:lpstr>
      <vt:lpstr>Activity 9-7: Troubleshooting Hardware Issues</vt:lpstr>
      <vt:lpstr>Activity 9-7: Troubleshooting Hardware Issues</vt:lpstr>
      <vt:lpstr>Activity 9-7: Troubleshooting Hardware Issues</vt:lpstr>
      <vt:lpstr>Activity 9-7: Troubleshooting Hardware Issues</vt:lpstr>
      <vt:lpstr>Activity 9-7: Troubleshooting Hardware Issues</vt:lpstr>
      <vt:lpstr>Activity 9-7: Troubleshooting Hardware Issues</vt:lpstr>
      <vt:lpstr>Activity 9-7: Troubleshooting Hardware Issues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Devices</dc:title>
  <dc:subject/>
  <dc:creator>Jason Nufryk</dc:creator>
  <cp:keywords/>
  <dc:description/>
  <cp:lastModifiedBy>Danielle Andries</cp:lastModifiedBy>
  <cp:revision>109</cp:revision>
  <dcterms:created xsi:type="dcterms:W3CDTF">2018-09-18T20:29:40Z</dcterms:created>
  <dcterms:modified xsi:type="dcterms:W3CDTF">2019-10-03T20:14:18Z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